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Lst>
  <p:sldSz cy="5143500" cx="9144000"/>
  <p:notesSz cx="6858000" cy="9144000"/>
  <p:embeddedFontLst>
    <p:embeddedFont>
      <p:font typeface="Nunito"/>
      <p:regular r:id="rId25"/>
      <p:bold r:id="rId26"/>
      <p:italic r:id="rId27"/>
      <p:boldItalic r:id="rId28"/>
    </p:embeddedFont>
    <p:embeddedFont>
      <p:font typeface="Playfair Display"/>
      <p:regular r:id="rId29"/>
      <p:bold r:id="rId30"/>
      <p:italic r:id="rId31"/>
      <p:boldItalic r:id="rId3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Nunito-bold.fntdata"/><Relationship Id="rId25" Type="http://schemas.openxmlformats.org/officeDocument/2006/relationships/font" Target="fonts/Nunito-regular.fntdata"/><Relationship Id="rId28" Type="http://schemas.openxmlformats.org/officeDocument/2006/relationships/font" Target="fonts/Nunito-boldItalic.fntdata"/><Relationship Id="rId27" Type="http://schemas.openxmlformats.org/officeDocument/2006/relationships/font" Target="fonts/Nunito-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PlayfairDisplay-regular.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PlayfairDisplay-italic.fntdata"/><Relationship Id="rId30" Type="http://schemas.openxmlformats.org/officeDocument/2006/relationships/font" Target="fonts/PlayfairDisplay-bold.fntdata"/><Relationship Id="rId11" Type="http://schemas.openxmlformats.org/officeDocument/2006/relationships/slide" Target="slides/slide6.xml"/><Relationship Id="rId10" Type="http://schemas.openxmlformats.org/officeDocument/2006/relationships/slide" Target="slides/slide5.xml"/><Relationship Id="rId32" Type="http://schemas.openxmlformats.org/officeDocument/2006/relationships/font" Target="fonts/PlayfairDisplay-boldItalic.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un.org/press/en/2010/gaef3291.doc.htm" TargetMode="Externa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1060c75e403_0_5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1060c75e403_0_5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Anuradha- first two questions</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cfc74e7c08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cfc74e7c08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cfc74e7c08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cfc74e7c08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cfc74e7c08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cfc74e7c08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cfc74e7c08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cfc74e7c08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cfc74e7c08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cfc74e7c08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1069b3a958b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1069b3a958b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1060c75e403_0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1060c75e403_0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1060c75e403_0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1060c75e403_0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106757ddc95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106757ddc95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1060c75e403_0_5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1060c75e403_0_5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1060c75e403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1060c75e403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Meron</a:t>
            </a:r>
            <a:endParaRPr/>
          </a:p>
          <a:p>
            <a:pPr indent="-311150" lvl="0" marL="457200" rtl="0" algn="l">
              <a:lnSpc>
                <a:spcPct val="115000"/>
              </a:lnSpc>
              <a:spcBef>
                <a:spcPts val="0"/>
              </a:spcBef>
              <a:spcAft>
                <a:spcPts val="0"/>
              </a:spcAft>
              <a:buClr>
                <a:srgbClr val="333333"/>
              </a:buClr>
              <a:buSzPts val="1300"/>
              <a:buFont typeface="Georgia"/>
              <a:buChar char="●"/>
            </a:pPr>
            <a:r>
              <a:rPr lang="en" sz="1300">
                <a:solidFill>
                  <a:srgbClr val="333333"/>
                </a:solidFill>
                <a:highlight>
                  <a:srgbClr val="FCFCFC"/>
                </a:highlight>
                <a:latin typeface="Georgia"/>
                <a:ea typeface="Georgia"/>
                <a:cs typeface="Georgia"/>
                <a:sym typeface="Georgia"/>
              </a:rPr>
              <a:t>Skilled migration when structured properly can benefit both the source and destination countries</a:t>
            </a:r>
            <a:endParaRPr sz="1300">
              <a:solidFill>
                <a:srgbClr val="333333"/>
              </a:solidFill>
              <a:highlight>
                <a:srgbClr val="FCFCFC"/>
              </a:highlight>
              <a:latin typeface="Georgia"/>
              <a:ea typeface="Georgia"/>
              <a:cs typeface="Georgia"/>
              <a:sym typeface="Georgia"/>
            </a:endParaRPr>
          </a:p>
          <a:p>
            <a:pPr indent="-311150" lvl="0" marL="457200" rtl="0" algn="l">
              <a:lnSpc>
                <a:spcPct val="115000"/>
              </a:lnSpc>
              <a:spcBef>
                <a:spcPts val="0"/>
              </a:spcBef>
              <a:spcAft>
                <a:spcPts val="0"/>
              </a:spcAft>
              <a:buClr>
                <a:srgbClr val="333333"/>
              </a:buClr>
              <a:buSzPts val="1300"/>
              <a:buFont typeface="Georgia"/>
              <a:buChar char="●"/>
            </a:pPr>
            <a:r>
              <a:rPr lang="en" sz="1300" u="sng">
                <a:solidFill>
                  <a:schemeClr val="hlink"/>
                </a:solidFill>
                <a:highlight>
                  <a:srgbClr val="FCFCFC"/>
                </a:highlight>
                <a:latin typeface="Georgia"/>
                <a:ea typeface="Georgia"/>
                <a:cs typeface="Georgia"/>
                <a:sym typeface="Georgia"/>
                <a:hlinkClick r:id="rId2"/>
              </a:rPr>
              <a:t>https://www.un.org/press/en/2010/gaef3291.doc.htm</a:t>
            </a:r>
            <a:endParaRPr sz="1300">
              <a:solidFill>
                <a:srgbClr val="333333"/>
              </a:solidFill>
              <a:highlight>
                <a:srgbClr val="FCFCFC"/>
              </a:highlight>
              <a:latin typeface="Georgia"/>
              <a:ea typeface="Georgia"/>
              <a:cs typeface="Georgia"/>
              <a:sym typeface="Georgia"/>
            </a:endParaRPr>
          </a:p>
          <a:p>
            <a:pPr indent="-311150" lvl="0" marL="457200" rtl="0" algn="l">
              <a:lnSpc>
                <a:spcPct val="115000"/>
              </a:lnSpc>
              <a:spcBef>
                <a:spcPts val="0"/>
              </a:spcBef>
              <a:spcAft>
                <a:spcPts val="0"/>
              </a:spcAft>
              <a:buClr>
                <a:srgbClr val="333333"/>
              </a:buClr>
              <a:buSzPts val="1300"/>
              <a:buFont typeface="Georgia"/>
              <a:buChar char="●"/>
            </a:pPr>
            <a:r>
              <a:rPr lang="en" sz="1300">
                <a:solidFill>
                  <a:srgbClr val="333333"/>
                </a:solidFill>
                <a:highlight>
                  <a:srgbClr val="FCFCFC"/>
                </a:highlight>
                <a:latin typeface="Georgia"/>
                <a:ea typeface="Georgia"/>
                <a:cs typeface="Georgia"/>
                <a:sym typeface="Georgia"/>
              </a:rPr>
              <a:t>https://www.oecd.org/migration/OECD%20Migration%20Policy%20Debates%20Numero%202.pdf</a:t>
            </a:r>
            <a:endParaRPr sz="1300">
              <a:solidFill>
                <a:srgbClr val="333333"/>
              </a:solidFill>
              <a:highlight>
                <a:srgbClr val="FCFCFC"/>
              </a:highlight>
              <a:latin typeface="Georgia"/>
              <a:ea typeface="Georgia"/>
              <a:cs typeface="Georgia"/>
              <a:sym typeface="Georgia"/>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1060c75e403_0_5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1060c75e403_0_5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1060c75e403_0_5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1060c75e403_0_5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1060c75e403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1060c75e403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1060c75e403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1060c75e403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Yanjun</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1060c75e403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1060c75e403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10658a3d64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10658a3d64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6"/>
        </a:solidFill>
      </p:bgPr>
    </p:bg>
    <p:spTree>
      <p:nvGrpSpPr>
        <p:cNvPr id="9" name="Shape 9"/>
        <p:cNvGrpSpPr/>
        <p:nvPr/>
      </p:nvGrpSpPr>
      <p:grpSpPr>
        <a:xfrm>
          <a:off x="0" y="0"/>
          <a:ext cx="0" cy="0"/>
          <a:chOff x="0" y="0"/>
          <a:chExt cx="0" cy="0"/>
        </a:xfrm>
      </p:grpSpPr>
      <p:sp>
        <p:nvSpPr>
          <p:cNvPr id="10" name="Google Shape;10;p2"/>
          <p:cNvSpPr/>
          <p:nvPr/>
        </p:nvSpPr>
        <p:spPr>
          <a:xfrm>
            <a:off x="31" y="2824500"/>
            <a:ext cx="7370400" cy="23190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3582600" y="1550700"/>
            <a:ext cx="5561400" cy="35928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rot="10800000">
            <a:off x="5058905" y="0"/>
            <a:ext cx="4085100" cy="20526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20327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 name="Google Shape;14;p2"/>
          <p:cNvGrpSpPr/>
          <p:nvPr/>
        </p:nvGrpSpPr>
        <p:grpSpPr>
          <a:xfrm>
            <a:off x="255200" y="592"/>
            <a:ext cx="2250363" cy="1044300"/>
            <a:chOff x="255200" y="592"/>
            <a:chExt cx="2250363" cy="1044300"/>
          </a:xfrm>
        </p:grpSpPr>
        <p:sp>
          <p:nvSpPr>
            <p:cNvPr id="15" name="Google Shape;15;p2"/>
            <p:cNvSpPr/>
            <p:nvPr/>
          </p:nvSpPr>
          <p:spPr>
            <a:xfrm>
              <a:off x="764063"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509632"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255200"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905395" y="592"/>
            <a:ext cx="2250363" cy="1044300"/>
            <a:chOff x="905395" y="592"/>
            <a:chExt cx="2250363" cy="1044300"/>
          </a:xfrm>
        </p:grpSpPr>
        <p:sp>
          <p:nvSpPr>
            <p:cNvPr id="19" name="Google Shape;19;p2"/>
            <p:cNvSpPr/>
            <p:nvPr/>
          </p:nvSpPr>
          <p:spPr>
            <a:xfrm>
              <a:off x="1414258"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1159826"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905395"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 name="Google Shape;22;p2"/>
          <p:cNvGrpSpPr/>
          <p:nvPr/>
        </p:nvGrpSpPr>
        <p:grpSpPr>
          <a:xfrm>
            <a:off x="7057468" y="5088"/>
            <a:ext cx="1851282" cy="752108"/>
            <a:chOff x="6917201" y="0"/>
            <a:chExt cx="2227777" cy="863400"/>
          </a:xfrm>
        </p:grpSpPr>
        <p:sp>
          <p:nvSpPr>
            <p:cNvPr id="23" name="Google Shape;23;p2"/>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 name="Google Shape;26;p2"/>
          <p:cNvGrpSpPr/>
          <p:nvPr/>
        </p:nvGrpSpPr>
        <p:grpSpPr>
          <a:xfrm>
            <a:off x="6553032" y="4217852"/>
            <a:ext cx="2389068" cy="925737"/>
            <a:chOff x="6917201" y="0"/>
            <a:chExt cx="2227777" cy="863400"/>
          </a:xfrm>
        </p:grpSpPr>
        <p:sp>
          <p:nvSpPr>
            <p:cNvPr id="27" name="Google Shape;27;p2"/>
            <p:cNvSpPr/>
            <p:nvPr/>
          </p:nvSpPr>
          <p:spPr>
            <a:xfrm>
              <a:off x="7641677"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7279439"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6917201"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 name="Google Shape;30;p2"/>
          <p:cNvGrpSpPr/>
          <p:nvPr/>
        </p:nvGrpSpPr>
        <p:grpSpPr>
          <a:xfrm>
            <a:off x="199149" y="4055652"/>
            <a:ext cx="2795414" cy="1083308"/>
            <a:chOff x="6917201" y="0"/>
            <a:chExt cx="2227777" cy="863400"/>
          </a:xfrm>
        </p:grpSpPr>
        <p:sp>
          <p:nvSpPr>
            <p:cNvPr id="31" name="Google Shape;31;p2"/>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 name="Google Shape;34;p2"/>
          <p:cNvSpPr txBox="1"/>
          <p:nvPr>
            <p:ph type="ctrTitle"/>
          </p:nvPr>
        </p:nvSpPr>
        <p:spPr>
          <a:xfrm>
            <a:off x="1858703" y="1822833"/>
            <a:ext cx="5361300" cy="14481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35" name="Google Shape;35;p2"/>
          <p:cNvSpPr txBox="1"/>
          <p:nvPr>
            <p:ph idx="1" type="subTitle"/>
          </p:nvPr>
        </p:nvSpPr>
        <p:spPr>
          <a:xfrm>
            <a:off x="1858700" y="3413158"/>
            <a:ext cx="5361300" cy="52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lt1"/>
              </a:buClr>
              <a:buSzPts val="1600"/>
              <a:buNone/>
              <a:defRPr sz="1600">
                <a:solidFill>
                  <a:schemeClr val="lt1"/>
                </a:solidFill>
              </a:defRPr>
            </a:lvl1pPr>
            <a:lvl2pPr lvl="1" algn="ctr">
              <a:lnSpc>
                <a:spcPct val="100000"/>
              </a:lnSpc>
              <a:spcBef>
                <a:spcPts val="0"/>
              </a:spcBef>
              <a:spcAft>
                <a:spcPts val="0"/>
              </a:spcAft>
              <a:buClr>
                <a:schemeClr val="lt1"/>
              </a:buClr>
              <a:buSzPts val="1600"/>
              <a:buNone/>
              <a:defRPr sz="1600">
                <a:solidFill>
                  <a:schemeClr val="lt1"/>
                </a:solidFill>
              </a:defRPr>
            </a:lvl2pPr>
            <a:lvl3pPr lvl="2" algn="ctr">
              <a:lnSpc>
                <a:spcPct val="100000"/>
              </a:lnSpc>
              <a:spcBef>
                <a:spcPts val="0"/>
              </a:spcBef>
              <a:spcAft>
                <a:spcPts val="0"/>
              </a:spcAft>
              <a:buClr>
                <a:schemeClr val="lt1"/>
              </a:buClr>
              <a:buSzPts val="1600"/>
              <a:buNone/>
              <a:defRPr sz="1600">
                <a:solidFill>
                  <a:schemeClr val="lt1"/>
                </a:solidFill>
              </a:defRPr>
            </a:lvl3pPr>
            <a:lvl4pPr lvl="3" algn="ctr">
              <a:lnSpc>
                <a:spcPct val="100000"/>
              </a:lnSpc>
              <a:spcBef>
                <a:spcPts val="0"/>
              </a:spcBef>
              <a:spcAft>
                <a:spcPts val="0"/>
              </a:spcAft>
              <a:buClr>
                <a:schemeClr val="lt1"/>
              </a:buClr>
              <a:buSzPts val="1600"/>
              <a:buNone/>
              <a:defRPr sz="1600">
                <a:solidFill>
                  <a:schemeClr val="lt1"/>
                </a:solidFill>
              </a:defRPr>
            </a:lvl4pPr>
            <a:lvl5pPr lvl="4" algn="ctr">
              <a:lnSpc>
                <a:spcPct val="100000"/>
              </a:lnSpc>
              <a:spcBef>
                <a:spcPts val="0"/>
              </a:spcBef>
              <a:spcAft>
                <a:spcPts val="0"/>
              </a:spcAft>
              <a:buClr>
                <a:schemeClr val="lt1"/>
              </a:buClr>
              <a:buSzPts val="1600"/>
              <a:buNone/>
              <a:defRPr sz="1600">
                <a:solidFill>
                  <a:schemeClr val="lt1"/>
                </a:solidFill>
              </a:defRPr>
            </a:lvl5pPr>
            <a:lvl6pPr lvl="5" algn="ctr">
              <a:lnSpc>
                <a:spcPct val="100000"/>
              </a:lnSpc>
              <a:spcBef>
                <a:spcPts val="0"/>
              </a:spcBef>
              <a:spcAft>
                <a:spcPts val="0"/>
              </a:spcAft>
              <a:buClr>
                <a:schemeClr val="lt1"/>
              </a:buClr>
              <a:buSzPts val="1600"/>
              <a:buNone/>
              <a:defRPr sz="1600">
                <a:solidFill>
                  <a:schemeClr val="lt1"/>
                </a:solidFill>
              </a:defRPr>
            </a:lvl6pPr>
            <a:lvl7pPr lvl="6" algn="ctr">
              <a:lnSpc>
                <a:spcPct val="100000"/>
              </a:lnSpc>
              <a:spcBef>
                <a:spcPts val="0"/>
              </a:spcBef>
              <a:spcAft>
                <a:spcPts val="0"/>
              </a:spcAft>
              <a:buClr>
                <a:schemeClr val="lt1"/>
              </a:buClr>
              <a:buSzPts val="1600"/>
              <a:buNone/>
              <a:defRPr sz="1600">
                <a:solidFill>
                  <a:schemeClr val="lt1"/>
                </a:solidFill>
              </a:defRPr>
            </a:lvl7pPr>
            <a:lvl8pPr lvl="7" algn="ctr">
              <a:lnSpc>
                <a:spcPct val="100000"/>
              </a:lnSpc>
              <a:spcBef>
                <a:spcPts val="0"/>
              </a:spcBef>
              <a:spcAft>
                <a:spcPts val="0"/>
              </a:spcAft>
              <a:buClr>
                <a:schemeClr val="lt1"/>
              </a:buClr>
              <a:buSzPts val="1600"/>
              <a:buNone/>
              <a:defRPr sz="1600">
                <a:solidFill>
                  <a:schemeClr val="lt1"/>
                </a:solidFill>
              </a:defRPr>
            </a:lvl8pPr>
            <a:lvl9pPr lvl="8" algn="ctr">
              <a:lnSpc>
                <a:spcPct val="100000"/>
              </a:lnSpc>
              <a:spcBef>
                <a:spcPts val="0"/>
              </a:spcBef>
              <a:spcAft>
                <a:spcPts val="0"/>
              </a:spcAft>
              <a:buClr>
                <a:schemeClr val="lt1"/>
              </a:buClr>
              <a:buSzPts val="1600"/>
              <a:buNone/>
              <a:defRPr sz="1600">
                <a:solidFill>
                  <a:schemeClr val="lt1"/>
                </a:solidFill>
              </a:defRPr>
            </a:lvl9pPr>
          </a:lstStyle>
          <a:p/>
        </p:txBody>
      </p:sp>
      <p:sp>
        <p:nvSpPr>
          <p:cNvPr id="36" name="Google Shape;36;p2"/>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09" name="Shape 109"/>
        <p:cNvGrpSpPr/>
        <p:nvPr/>
      </p:nvGrpSpPr>
      <p:grpSpPr>
        <a:xfrm>
          <a:off x="0" y="0"/>
          <a:ext cx="0" cy="0"/>
          <a:chOff x="0" y="0"/>
          <a:chExt cx="0" cy="0"/>
        </a:xfrm>
      </p:grpSpPr>
      <p:sp>
        <p:nvSpPr>
          <p:cNvPr id="110" name="Google Shape;110;p11"/>
          <p:cNvSpPr/>
          <p:nvPr/>
        </p:nvSpPr>
        <p:spPr>
          <a:xfrm flipH="1">
            <a:off x="5569200" y="2834075"/>
            <a:ext cx="3574800" cy="23094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1" name="Google Shape;111;p11"/>
          <p:cNvGrpSpPr/>
          <p:nvPr/>
        </p:nvGrpSpPr>
        <p:grpSpPr>
          <a:xfrm>
            <a:off x="5959222" y="4119576"/>
            <a:ext cx="2520952" cy="1024165"/>
            <a:chOff x="6917201" y="0"/>
            <a:chExt cx="2227777" cy="863400"/>
          </a:xfrm>
        </p:grpSpPr>
        <p:sp>
          <p:nvSpPr>
            <p:cNvPr id="112" name="Google Shape;112;p11"/>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 name="Google Shape;115;p11"/>
          <p:cNvGrpSpPr/>
          <p:nvPr/>
        </p:nvGrpSpPr>
        <p:grpSpPr>
          <a:xfrm>
            <a:off x="199149" y="2"/>
            <a:ext cx="2795414" cy="1083308"/>
            <a:chOff x="6917201" y="0"/>
            <a:chExt cx="2227777" cy="863400"/>
          </a:xfrm>
        </p:grpSpPr>
        <p:sp>
          <p:nvSpPr>
            <p:cNvPr id="116" name="Google Shape;116;p11"/>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9" name="Google Shape;119;p11"/>
          <p:cNvSpPr txBox="1"/>
          <p:nvPr>
            <p:ph hasCustomPrompt="1" type="title"/>
          </p:nvPr>
        </p:nvSpPr>
        <p:spPr>
          <a:xfrm>
            <a:off x="1385850" y="1383850"/>
            <a:ext cx="6372300" cy="13797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2"/>
              </a:buClr>
              <a:buSzPts val="8600"/>
              <a:buNone/>
              <a:defRPr sz="8600">
                <a:solidFill>
                  <a:schemeClr val="dk2"/>
                </a:solidFill>
              </a:defRPr>
            </a:lvl1pPr>
            <a:lvl2pPr lvl="1" algn="ctr">
              <a:spcBef>
                <a:spcPts val="0"/>
              </a:spcBef>
              <a:spcAft>
                <a:spcPts val="0"/>
              </a:spcAft>
              <a:buClr>
                <a:schemeClr val="dk2"/>
              </a:buClr>
              <a:buSzPts val="8600"/>
              <a:buNone/>
              <a:defRPr sz="8600">
                <a:solidFill>
                  <a:schemeClr val="dk2"/>
                </a:solidFill>
              </a:defRPr>
            </a:lvl2pPr>
            <a:lvl3pPr lvl="2" algn="ctr">
              <a:spcBef>
                <a:spcPts val="0"/>
              </a:spcBef>
              <a:spcAft>
                <a:spcPts val="0"/>
              </a:spcAft>
              <a:buClr>
                <a:schemeClr val="dk2"/>
              </a:buClr>
              <a:buSzPts val="8600"/>
              <a:buNone/>
              <a:defRPr sz="8600">
                <a:solidFill>
                  <a:schemeClr val="dk2"/>
                </a:solidFill>
              </a:defRPr>
            </a:lvl3pPr>
            <a:lvl4pPr lvl="3" algn="ctr">
              <a:spcBef>
                <a:spcPts val="0"/>
              </a:spcBef>
              <a:spcAft>
                <a:spcPts val="0"/>
              </a:spcAft>
              <a:buClr>
                <a:schemeClr val="dk2"/>
              </a:buClr>
              <a:buSzPts val="8600"/>
              <a:buNone/>
              <a:defRPr sz="8600">
                <a:solidFill>
                  <a:schemeClr val="dk2"/>
                </a:solidFill>
              </a:defRPr>
            </a:lvl4pPr>
            <a:lvl5pPr lvl="4" algn="ctr">
              <a:spcBef>
                <a:spcPts val="0"/>
              </a:spcBef>
              <a:spcAft>
                <a:spcPts val="0"/>
              </a:spcAft>
              <a:buClr>
                <a:schemeClr val="dk2"/>
              </a:buClr>
              <a:buSzPts val="8600"/>
              <a:buNone/>
              <a:defRPr sz="8600">
                <a:solidFill>
                  <a:schemeClr val="dk2"/>
                </a:solidFill>
              </a:defRPr>
            </a:lvl5pPr>
            <a:lvl6pPr lvl="5" algn="ctr">
              <a:spcBef>
                <a:spcPts val="0"/>
              </a:spcBef>
              <a:spcAft>
                <a:spcPts val="0"/>
              </a:spcAft>
              <a:buClr>
                <a:schemeClr val="dk2"/>
              </a:buClr>
              <a:buSzPts val="8600"/>
              <a:buNone/>
              <a:defRPr sz="8600">
                <a:solidFill>
                  <a:schemeClr val="dk2"/>
                </a:solidFill>
              </a:defRPr>
            </a:lvl6pPr>
            <a:lvl7pPr lvl="6" algn="ctr">
              <a:spcBef>
                <a:spcPts val="0"/>
              </a:spcBef>
              <a:spcAft>
                <a:spcPts val="0"/>
              </a:spcAft>
              <a:buClr>
                <a:schemeClr val="dk2"/>
              </a:buClr>
              <a:buSzPts val="8600"/>
              <a:buNone/>
              <a:defRPr sz="8600">
                <a:solidFill>
                  <a:schemeClr val="dk2"/>
                </a:solidFill>
              </a:defRPr>
            </a:lvl7pPr>
            <a:lvl8pPr lvl="7" algn="ctr">
              <a:spcBef>
                <a:spcPts val="0"/>
              </a:spcBef>
              <a:spcAft>
                <a:spcPts val="0"/>
              </a:spcAft>
              <a:buClr>
                <a:schemeClr val="dk2"/>
              </a:buClr>
              <a:buSzPts val="8600"/>
              <a:buNone/>
              <a:defRPr sz="8600">
                <a:solidFill>
                  <a:schemeClr val="dk2"/>
                </a:solidFill>
              </a:defRPr>
            </a:lvl8pPr>
            <a:lvl9pPr lvl="8" algn="ctr">
              <a:spcBef>
                <a:spcPts val="0"/>
              </a:spcBef>
              <a:spcAft>
                <a:spcPts val="0"/>
              </a:spcAft>
              <a:buClr>
                <a:schemeClr val="dk2"/>
              </a:buClr>
              <a:buSzPts val="8600"/>
              <a:buNone/>
              <a:defRPr sz="8600">
                <a:solidFill>
                  <a:schemeClr val="dk2"/>
                </a:solidFill>
              </a:defRPr>
            </a:lvl9pPr>
          </a:lstStyle>
          <a:p>
            <a:r>
              <a:t>xx%</a:t>
            </a:r>
          </a:p>
        </p:txBody>
      </p:sp>
      <p:sp>
        <p:nvSpPr>
          <p:cNvPr id="120" name="Google Shape;120;p11"/>
          <p:cNvSpPr txBox="1"/>
          <p:nvPr>
            <p:ph idx="1" type="body"/>
          </p:nvPr>
        </p:nvSpPr>
        <p:spPr>
          <a:xfrm>
            <a:off x="1385850" y="2863850"/>
            <a:ext cx="6372300" cy="641100"/>
          </a:xfrm>
          <a:prstGeom prst="rect">
            <a:avLst/>
          </a:prstGeom>
        </p:spPr>
        <p:txBody>
          <a:bodyPr anchorCtr="0" anchor="t" bIns="91425" lIns="91425" spcFirstLastPara="1" rIns="91425" wrap="square" tIns="91425">
            <a:normAutofit/>
          </a:bodyPr>
          <a:lstStyle>
            <a:lvl1pPr indent="-311150" lvl="0" marL="457200" algn="ctr">
              <a:spcBef>
                <a:spcPts val="0"/>
              </a:spcBef>
              <a:spcAft>
                <a:spcPts val="0"/>
              </a:spcAft>
              <a:buSzPts val="1300"/>
              <a:buChar char="●"/>
              <a:defRPr/>
            </a:lvl1pPr>
            <a:lvl2pPr indent="-298450" lvl="1" marL="914400" algn="ctr">
              <a:spcBef>
                <a:spcPts val="0"/>
              </a:spcBef>
              <a:spcAft>
                <a:spcPts val="0"/>
              </a:spcAft>
              <a:buSzPts val="1100"/>
              <a:buChar char="○"/>
              <a:defRPr/>
            </a:lvl2pPr>
            <a:lvl3pPr indent="-298450" lvl="2" marL="1371600" algn="ctr">
              <a:spcBef>
                <a:spcPts val="0"/>
              </a:spcBef>
              <a:spcAft>
                <a:spcPts val="0"/>
              </a:spcAft>
              <a:buSzPts val="1100"/>
              <a:buChar char="■"/>
              <a:defRPr/>
            </a:lvl3pPr>
            <a:lvl4pPr indent="-298450" lvl="3" marL="1828800" algn="ctr">
              <a:spcBef>
                <a:spcPts val="0"/>
              </a:spcBef>
              <a:spcAft>
                <a:spcPts val="0"/>
              </a:spcAft>
              <a:buSzPts val="1100"/>
              <a:buChar char="●"/>
              <a:defRPr/>
            </a:lvl4pPr>
            <a:lvl5pPr indent="-298450" lvl="4" marL="2286000" algn="ctr">
              <a:spcBef>
                <a:spcPts val="0"/>
              </a:spcBef>
              <a:spcAft>
                <a:spcPts val="0"/>
              </a:spcAft>
              <a:buSzPts val="1100"/>
              <a:buChar char="○"/>
              <a:defRPr/>
            </a:lvl5pPr>
            <a:lvl6pPr indent="-298450" lvl="5" marL="2743200" algn="ctr">
              <a:spcBef>
                <a:spcPts val="0"/>
              </a:spcBef>
              <a:spcAft>
                <a:spcPts val="0"/>
              </a:spcAft>
              <a:buSzPts val="1100"/>
              <a:buChar char="■"/>
              <a:defRPr/>
            </a:lvl6pPr>
            <a:lvl7pPr indent="-298450" lvl="6" marL="3200400" algn="ctr">
              <a:spcBef>
                <a:spcPts val="0"/>
              </a:spcBef>
              <a:spcAft>
                <a:spcPts val="0"/>
              </a:spcAft>
              <a:buSzPts val="1100"/>
              <a:buChar char="●"/>
              <a:defRPr/>
            </a:lvl7pPr>
            <a:lvl8pPr indent="-298450" lvl="7" marL="3657600" algn="ctr">
              <a:spcBef>
                <a:spcPts val="0"/>
              </a:spcBef>
              <a:spcAft>
                <a:spcPts val="0"/>
              </a:spcAft>
              <a:buSzPts val="1100"/>
              <a:buChar char="○"/>
              <a:defRPr/>
            </a:lvl8pPr>
            <a:lvl9pPr indent="-298450" lvl="8" marL="4114800" algn="ctr">
              <a:spcBef>
                <a:spcPts val="0"/>
              </a:spcBef>
              <a:spcAft>
                <a:spcPts val="0"/>
              </a:spcAft>
              <a:buSzPts val="1100"/>
              <a:buChar char="■"/>
              <a:defRPr/>
            </a:lvl9pPr>
          </a:lstStyle>
          <a:p/>
        </p:txBody>
      </p:sp>
      <p:sp>
        <p:nvSpPr>
          <p:cNvPr id="121" name="Google Shape;121;p11"/>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2" name="Shape 122"/>
        <p:cNvGrpSpPr/>
        <p:nvPr/>
      </p:nvGrpSpPr>
      <p:grpSpPr>
        <a:xfrm>
          <a:off x="0" y="0"/>
          <a:ext cx="0" cy="0"/>
          <a:chOff x="0" y="0"/>
          <a:chExt cx="0" cy="0"/>
        </a:xfrm>
      </p:grpSpPr>
      <p:sp>
        <p:nvSpPr>
          <p:cNvPr id="123" name="Google Shape;123;p12"/>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3"/>
        </a:solidFill>
      </p:bgPr>
    </p:bg>
    <p:spTree>
      <p:nvGrpSpPr>
        <p:cNvPr id="37" name="Shape 37"/>
        <p:cNvGrpSpPr/>
        <p:nvPr/>
      </p:nvGrpSpPr>
      <p:grpSpPr>
        <a:xfrm>
          <a:off x="0" y="0"/>
          <a:ext cx="0" cy="0"/>
          <a:chOff x="0" y="0"/>
          <a:chExt cx="0" cy="0"/>
        </a:xfrm>
      </p:grpSpPr>
      <p:sp>
        <p:nvSpPr>
          <p:cNvPr id="38" name="Google Shape;38;p3"/>
          <p:cNvSpPr/>
          <p:nvPr/>
        </p:nvSpPr>
        <p:spPr>
          <a:xfrm flipH="1">
            <a:off x="4757100" y="2309400"/>
            <a:ext cx="4386900" cy="28341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 name="Google Shape;39;p3"/>
          <p:cNvGrpSpPr/>
          <p:nvPr/>
        </p:nvGrpSpPr>
        <p:grpSpPr>
          <a:xfrm>
            <a:off x="5594191" y="3961115"/>
            <a:ext cx="2910145" cy="1182340"/>
            <a:chOff x="6917201" y="0"/>
            <a:chExt cx="2227777" cy="863400"/>
          </a:xfrm>
        </p:grpSpPr>
        <p:sp>
          <p:nvSpPr>
            <p:cNvPr id="40" name="Google Shape;40;p3"/>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 name="Google Shape;43;p3"/>
          <p:cNvGrpSpPr/>
          <p:nvPr/>
        </p:nvGrpSpPr>
        <p:grpSpPr>
          <a:xfrm>
            <a:off x="199149" y="2"/>
            <a:ext cx="2795414" cy="1083308"/>
            <a:chOff x="6917201" y="0"/>
            <a:chExt cx="2227777" cy="863400"/>
          </a:xfrm>
        </p:grpSpPr>
        <p:sp>
          <p:nvSpPr>
            <p:cNvPr id="44" name="Google Shape;44;p3"/>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3"/>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3"/>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 name="Google Shape;47;p3"/>
          <p:cNvSpPr txBox="1"/>
          <p:nvPr>
            <p:ph type="title"/>
          </p:nvPr>
        </p:nvSpPr>
        <p:spPr>
          <a:xfrm>
            <a:off x="1888684" y="1746100"/>
            <a:ext cx="5377500" cy="16461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2"/>
              </a:buClr>
              <a:buSzPts val="3200"/>
              <a:buNone/>
              <a:defRPr sz="3200">
                <a:solidFill>
                  <a:schemeClr val="dk2"/>
                </a:solidFill>
              </a:defRPr>
            </a:lvl1pPr>
            <a:lvl2pPr lvl="1" algn="ctr">
              <a:spcBef>
                <a:spcPts val="0"/>
              </a:spcBef>
              <a:spcAft>
                <a:spcPts val="0"/>
              </a:spcAft>
              <a:buClr>
                <a:schemeClr val="dk2"/>
              </a:buClr>
              <a:buSzPts val="3200"/>
              <a:buNone/>
              <a:defRPr sz="3200">
                <a:solidFill>
                  <a:schemeClr val="dk2"/>
                </a:solidFill>
              </a:defRPr>
            </a:lvl2pPr>
            <a:lvl3pPr lvl="2" algn="ctr">
              <a:spcBef>
                <a:spcPts val="0"/>
              </a:spcBef>
              <a:spcAft>
                <a:spcPts val="0"/>
              </a:spcAft>
              <a:buClr>
                <a:schemeClr val="dk2"/>
              </a:buClr>
              <a:buSzPts val="3200"/>
              <a:buNone/>
              <a:defRPr sz="3200">
                <a:solidFill>
                  <a:schemeClr val="dk2"/>
                </a:solidFill>
              </a:defRPr>
            </a:lvl3pPr>
            <a:lvl4pPr lvl="3" algn="ctr">
              <a:spcBef>
                <a:spcPts val="0"/>
              </a:spcBef>
              <a:spcAft>
                <a:spcPts val="0"/>
              </a:spcAft>
              <a:buClr>
                <a:schemeClr val="dk2"/>
              </a:buClr>
              <a:buSzPts val="3200"/>
              <a:buNone/>
              <a:defRPr sz="3200">
                <a:solidFill>
                  <a:schemeClr val="dk2"/>
                </a:solidFill>
              </a:defRPr>
            </a:lvl4pPr>
            <a:lvl5pPr lvl="4" algn="ctr">
              <a:spcBef>
                <a:spcPts val="0"/>
              </a:spcBef>
              <a:spcAft>
                <a:spcPts val="0"/>
              </a:spcAft>
              <a:buClr>
                <a:schemeClr val="dk2"/>
              </a:buClr>
              <a:buSzPts val="3200"/>
              <a:buNone/>
              <a:defRPr sz="3200">
                <a:solidFill>
                  <a:schemeClr val="dk2"/>
                </a:solidFill>
              </a:defRPr>
            </a:lvl5pPr>
            <a:lvl6pPr lvl="5" algn="ctr">
              <a:spcBef>
                <a:spcPts val="0"/>
              </a:spcBef>
              <a:spcAft>
                <a:spcPts val="0"/>
              </a:spcAft>
              <a:buClr>
                <a:schemeClr val="dk2"/>
              </a:buClr>
              <a:buSzPts val="3200"/>
              <a:buNone/>
              <a:defRPr sz="3200">
                <a:solidFill>
                  <a:schemeClr val="dk2"/>
                </a:solidFill>
              </a:defRPr>
            </a:lvl6pPr>
            <a:lvl7pPr lvl="6" algn="ctr">
              <a:spcBef>
                <a:spcPts val="0"/>
              </a:spcBef>
              <a:spcAft>
                <a:spcPts val="0"/>
              </a:spcAft>
              <a:buClr>
                <a:schemeClr val="dk2"/>
              </a:buClr>
              <a:buSzPts val="3200"/>
              <a:buNone/>
              <a:defRPr sz="3200">
                <a:solidFill>
                  <a:schemeClr val="dk2"/>
                </a:solidFill>
              </a:defRPr>
            </a:lvl7pPr>
            <a:lvl8pPr lvl="7" algn="ctr">
              <a:spcBef>
                <a:spcPts val="0"/>
              </a:spcBef>
              <a:spcAft>
                <a:spcPts val="0"/>
              </a:spcAft>
              <a:buClr>
                <a:schemeClr val="dk2"/>
              </a:buClr>
              <a:buSzPts val="3200"/>
              <a:buNone/>
              <a:defRPr sz="3200">
                <a:solidFill>
                  <a:schemeClr val="dk2"/>
                </a:solidFill>
              </a:defRPr>
            </a:lvl8pPr>
            <a:lvl9pPr lvl="8" algn="ctr">
              <a:spcBef>
                <a:spcPts val="0"/>
              </a:spcBef>
              <a:spcAft>
                <a:spcPts val="0"/>
              </a:spcAft>
              <a:buClr>
                <a:schemeClr val="dk2"/>
              </a:buClr>
              <a:buSzPts val="3200"/>
              <a:buNone/>
              <a:defRPr sz="3200">
                <a:solidFill>
                  <a:schemeClr val="dk2"/>
                </a:solidFill>
              </a:defRPr>
            </a:lvl9pPr>
          </a:lstStyle>
          <a:p/>
        </p:txBody>
      </p:sp>
      <p:sp>
        <p:nvSpPr>
          <p:cNvPr id="48" name="Google Shape;48;p3"/>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dk2"/>
        </a:solidFill>
      </p:bgPr>
    </p:bg>
    <p:spTree>
      <p:nvGrpSpPr>
        <p:cNvPr id="49" name="Shape 49"/>
        <p:cNvGrpSpPr/>
        <p:nvPr/>
      </p:nvGrpSpPr>
      <p:grpSpPr>
        <a:xfrm>
          <a:off x="0" y="0"/>
          <a:ext cx="0" cy="0"/>
          <a:chOff x="0" y="0"/>
          <a:chExt cx="0" cy="0"/>
        </a:xfrm>
      </p:grpSpPr>
      <p:sp>
        <p:nvSpPr>
          <p:cNvPr id="50" name="Google Shape;50;p4"/>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54" name="Google Shape;54;p4"/>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5" name="Google Shape;55;p4"/>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solidFill>
          <a:schemeClr val="dk2"/>
        </a:solidFill>
      </p:bgPr>
    </p:bg>
    <p:spTree>
      <p:nvGrpSpPr>
        <p:cNvPr id="56" name="Shape 56"/>
        <p:cNvGrpSpPr/>
        <p:nvPr/>
      </p:nvGrpSpPr>
      <p:grpSpPr>
        <a:xfrm>
          <a:off x="0" y="0"/>
          <a:ext cx="0" cy="0"/>
          <a:chOff x="0" y="0"/>
          <a:chExt cx="0" cy="0"/>
        </a:xfrm>
      </p:grpSpPr>
      <p:sp>
        <p:nvSpPr>
          <p:cNvPr id="57" name="Google Shape;57;p5"/>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5"/>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5"/>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1" name="Google Shape;61;p5"/>
          <p:cNvSpPr txBox="1"/>
          <p:nvPr>
            <p:ph idx="1" type="body"/>
          </p:nvPr>
        </p:nvSpPr>
        <p:spPr>
          <a:xfrm>
            <a:off x="819150" y="1990725"/>
            <a:ext cx="36861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2" name="Google Shape;62;p5"/>
          <p:cNvSpPr txBox="1"/>
          <p:nvPr>
            <p:ph idx="2" type="body"/>
          </p:nvPr>
        </p:nvSpPr>
        <p:spPr>
          <a:xfrm>
            <a:off x="4638675" y="1990725"/>
            <a:ext cx="36861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3" name="Google Shape;63;p5"/>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solidFill>
          <a:schemeClr val="dk2"/>
        </a:solidFill>
      </p:bgPr>
    </p:bg>
    <p:spTree>
      <p:nvGrpSpPr>
        <p:cNvPr id="64" name="Shape 64"/>
        <p:cNvGrpSpPr/>
        <p:nvPr/>
      </p:nvGrpSpPr>
      <p:grpSpPr>
        <a:xfrm>
          <a:off x="0" y="0"/>
          <a:ext cx="0" cy="0"/>
          <a:chOff x="0" y="0"/>
          <a:chExt cx="0" cy="0"/>
        </a:xfrm>
      </p:grpSpPr>
      <p:sp>
        <p:nvSpPr>
          <p:cNvPr id="65" name="Google Shape;65;p6"/>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6"/>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6"/>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6"/>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9" name="Google Shape;69;p6"/>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solidFill>
          <a:schemeClr val="accent3"/>
        </a:solidFill>
      </p:bgPr>
    </p:bg>
    <p:spTree>
      <p:nvGrpSpPr>
        <p:cNvPr id="70" name="Shape 70"/>
        <p:cNvGrpSpPr/>
        <p:nvPr/>
      </p:nvGrpSpPr>
      <p:grpSpPr>
        <a:xfrm>
          <a:off x="0" y="0"/>
          <a:ext cx="0" cy="0"/>
          <a:chOff x="0" y="0"/>
          <a:chExt cx="0" cy="0"/>
        </a:xfrm>
      </p:grpSpPr>
      <p:sp>
        <p:nvSpPr>
          <p:cNvPr id="71" name="Google Shape;71;p7"/>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7"/>
          <p:cNvSpPr/>
          <p:nvPr/>
        </p:nvSpPr>
        <p:spPr>
          <a:xfrm>
            <a:off x="31" y="2824500"/>
            <a:ext cx="7370400" cy="23190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7"/>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7"/>
          <p:cNvSpPr txBox="1"/>
          <p:nvPr>
            <p:ph type="title"/>
          </p:nvPr>
        </p:nvSpPr>
        <p:spPr>
          <a:xfrm>
            <a:off x="819150" y="845600"/>
            <a:ext cx="3709200" cy="13830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75" name="Google Shape;75;p7"/>
          <p:cNvSpPr txBox="1"/>
          <p:nvPr>
            <p:ph idx="1" type="body"/>
          </p:nvPr>
        </p:nvSpPr>
        <p:spPr>
          <a:xfrm>
            <a:off x="830700" y="2319050"/>
            <a:ext cx="3709200" cy="21198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76" name="Google Shape;76;p7"/>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1"/>
        </a:solidFill>
      </p:bgPr>
    </p:bg>
    <p:spTree>
      <p:nvGrpSpPr>
        <p:cNvPr id="77" name="Shape 77"/>
        <p:cNvGrpSpPr/>
        <p:nvPr/>
      </p:nvGrpSpPr>
      <p:grpSpPr>
        <a:xfrm>
          <a:off x="0" y="0"/>
          <a:ext cx="0" cy="0"/>
          <a:chOff x="0" y="0"/>
          <a:chExt cx="0" cy="0"/>
        </a:xfrm>
      </p:grpSpPr>
      <p:sp>
        <p:nvSpPr>
          <p:cNvPr id="78" name="Google Shape;78;p8"/>
          <p:cNvSpPr/>
          <p:nvPr/>
        </p:nvSpPr>
        <p:spPr>
          <a:xfrm>
            <a:off x="0" y="2823144"/>
            <a:ext cx="7369200" cy="23169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flipH="1">
            <a:off x="3583210" y="1554113"/>
            <a:ext cx="5560500" cy="35895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 name="Google Shape;80;p8"/>
          <p:cNvGrpSpPr/>
          <p:nvPr/>
        </p:nvGrpSpPr>
        <p:grpSpPr>
          <a:xfrm>
            <a:off x="255991" y="-118"/>
            <a:ext cx="2251347" cy="1043408"/>
            <a:chOff x="3961956" y="4383950"/>
            <a:chExt cx="1160548" cy="548700"/>
          </a:xfrm>
        </p:grpSpPr>
        <p:sp>
          <p:nvSpPr>
            <p:cNvPr id="81" name="Google Shape;81;p8"/>
            <p:cNvSpPr/>
            <p:nvPr/>
          </p:nvSpPr>
          <p:spPr>
            <a:xfrm>
              <a:off x="4224904"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a:off x="4093430"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a:off x="3961956"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 name="Google Shape;84;p8"/>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 name="Google Shape;85;p8"/>
          <p:cNvGrpSpPr/>
          <p:nvPr/>
        </p:nvGrpSpPr>
        <p:grpSpPr>
          <a:xfrm>
            <a:off x="34934" y="4522125"/>
            <a:ext cx="1593306" cy="617072"/>
            <a:chOff x="6917201" y="0"/>
            <a:chExt cx="2227777" cy="863400"/>
          </a:xfrm>
        </p:grpSpPr>
        <p:sp>
          <p:nvSpPr>
            <p:cNvPr id="86" name="Google Shape;86;p8"/>
            <p:cNvSpPr/>
            <p:nvPr/>
          </p:nvSpPr>
          <p:spPr>
            <a:xfrm>
              <a:off x="7641677"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a:off x="7279439"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a:off x="6917201"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 name="Google Shape;89;p8"/>
          <p:cNvGrpSpPr/>
          <p:nvPr/>
        </p:nvGrpSpPr>
        <p:grpSpPr>
          <a:xfrm>
            <a:off x="5886353" y="1243"/>
            <a:ext cx="3257455" cy="1261514"/>
            <a:chOff x="6917201" y="0"/>
            <a:chExt cx="2227777" cy="863400"/>
          </a:xfrm>
        </p:grpSpPr>
        <p:sp>
          <p:nvSpPr>
            <p:cNvPr id="90" name="Google Shape;90;p8"/>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8"/>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8"/>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 name="Google Shape;93;p8"/>
          <p:cNvSpPr txBox="1"/>
          <p:nvPr>
            <p:ph type="title"/>
          </p:nvPr>
        </p:nvSpPr>
        <p:spPr>
          <a:xfrm>
            <a:off x="1393929" y="1301146"/>
            <a:ext cx="6366900" cy="25392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200"/>
              <a:buNone/>
              <a:defRPr sz="3200"/>
            </a:lvl1pPr>
            <a:lvl2pPr lvl="1" algn="ctr">
              <a:spcBef>
                <a:spcPts val="0"/>
              </a:spcBef>
              <a:spcAft>
                <a:spcPts val="0"/>
              </a:spcAft>
              <a:buSzPts val="3200"/>
              <a:buNone/>
              <a:defRPr sz="3200"/>
            </a:lvl2pPr>
            <a:lvl3pPr lvl="2" algn="ctr">
              <a:spcBef>
                <a:spcPts val="0"/>
              </a:spcBef>
              <a:spcAft>
                <a:spcPts val="0"/>
              </a:spcAft>
              <a:buSzPts val="3200"/>
              <a:buNone/>
              <a:defRPr sz="3200"/>
            </a:lvl3pPr>
            <a:lvl4pPr lvl="3" algn="ctr">
              <a:spcBef>
                <a:spcPts val="0"/>
              </a:spcBef>
              <a:spcAft>
                <a:spcPts val="0"/>
              </a:spcAft>
              <a:buSzPts val="3200"/>
              <a:buNone/>
              <a:defRPr sz="3200"/>
            </a:lvl4pPr>
            <a:lvl5pPr lvl="4" algn="ctr">
              <a:spcBef>
                <a:spcPts val="0"/>
              </a:spcBef>
              <a:spcAft>
                <a:spcPts val="0"/>
              </a:spcAft>
              <a:buSzPts val="3200"/>
              <a:buNone/>
              <a:defRPr sz="3200"/>
            </a:lvl5pPr>
            <a:lvl6pPr lvl="5" algn="ctr">
              <a:spcBef>
                <a:spcPts val="0"/>
              </a:spcBef>
              <a:spcAft>
                <a:spcPts val="0"/>
              </a:spcAft>
              <a:buSzPts val="3200"/>
              <a:buNone/>
              <a:defRPr sz="3200"/>
            </a:lvl6pPr>
            <a:lvl7pPr lvl="6" algn="ctr">
              <a:spcBef>
                <a:spcPts val="0"/>
              </a:spcBef>
              <a:spcAft>
                <a:spcPts val="0"/>
              </a:spcAft>
              <a:buSzPts val="3200"/>
              <a:buNone/>
              <a:defRPr sz="3200"/>
            </a:lvl7pPr>
            <a:lvl8pPr lvl="7" algn="ctr">
              <a:spcBef>
                <a:spcPts val="0"/>
              </a:spcBef>
              <a:spcAft>
                <a:spcPts val="0"/>
              </a:spcAft>
              <a:buSzPts val="3200"/>
              <a:buNone/>
              <a:defRPr sz="3200"/>
            </a:lvl8pPr>
            <a:lvl9pPr lvl="8" algn="ctr">
              <a:spcBef>
                <a:spcPts val="0"/>
              </a:spcBef>
              <a:spcAft>
                <a:spcPts val="0"/>
              </a:spcAft>
              <a:buSzPts val="3200"/>
              <a:buNone/>
              <a:defRPr sz="3200"/>
            </a:lvl9pPr>
          </a:lstStyle>
          <a:p/>
        </p:txBody>
      </p:sp>
      <p:sp>
        <p:nvSpPr>
          <p:cNvPr id="94" name="Google Shape;94;p8"/>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dk2"/>
        </a:solidFill>
      </p:bgPr>
    </p:bg>
    <p:spTree>
      <p:nvGrpSpPr>
        <p:cNvPr id="95" name="Shape 95"/>
        <p:cNvGrpSpPr/>
        <p:nvPr/>
      </p:nvGrpSpPr>
      <p:grpSpPr>
        <a:xfrm>
          <a:off x="0" y="0"/>
          <a:ext cx="0" cy="0"/>
          <a:chOff x="0" y="0"/>
          <a:chExt cx="0" cy="0"/>
        </a:xfrm>
      </p:grpSpPr>
      <p:sp>
        <p:nvSpPr>
          <p:cNvPr id="96" name="Google Shape;96;p9"/>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9"/>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9"/>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9"/>
          <p:cNvSpPr txBox="1"/>
          <p:nvPr>
            <p:ph type="title"/>
          </p:nvPr>
        </p:nvSpPr>
        <p:spPr>
          <a:xfrm>
            <a:off x="819150" y="845600"/>
            <a:ext cx="6424200" cy="7050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100" name="Google Shape;100;p9"/>
          <p:cNvSpPr txBox="1"/>
          <p:nvPr>
            <p:ph idx="1" type="subTitle"/>
          </p:nvPr>
        </p:nvSpPr>
        <p:spPr>
          <a:xfrm>
            <a:off x="819150" y="1550700"/>
            <a:ext cx="5859900" cy="3936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101" name="Google Shape;101;p9"/>
          <p:cNvSpPr txBox="1"/>
          <p:nvPr>
            <p:ph idx="2" type="body"/>
          </p:nvPr>
        </p:nvSpPr>
        <p:spPr>
          <a:xfrm>
            <a:off x="819150" y="2467050"/>
            <a:ext cx="5859900" cy="209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02" name="Google Shape;102;p9"/>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chemeClr val="accent1"/>
        </a:solidFill>
      </p:bgPr>
    </p:bg>
    <p:spTree>
      <p:nvGrpSpPr>
        <p:cNvPr id="103" name="Shape 103"/>
        <p:cNvGrpSpPr/>
        <p:nvPr/>
      </p:nvGrpSpPr>
      <p:grpSpPr>
        <a:xfrm>
          <a:off x="0" y="0"/>
          <a:ext cx="0" cy="0"/>
          <a:chOff x="0" y="0"/>
          <a:chExt cx="0" cy="0"/>
        </a:xfrm>
      </p:grpSpPr>
      <p:sp>
        <p:nvSpPr>
          <p:cNvPr id="104" name="Google Shape;104;p10"/>
          <p:cNvSpPr/>
          <p:nvPr/>
        </p:nvSpPr>
        <p:spPr>
          <a:xfrm>
            <a:off x="31" y="2824500"/>
            <a:ext cx="7370400" cy="23190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0"/>
          <p:cNvSpPr/>
          <p:nvPr/>
        </p:nvSpPr>
        <p:spPr>
          <a:xfrm flipH="1">
            <a:off x="3582600" y="1550700"/>
            <a:ext cx="5561400" cy="35928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0"/>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0"/>
          <p:cNvSpPr txBox="1"/>
          <p:nvPr>
            <p:ph idx="1" type="body"/>
          </p:nvPr>
        </p:nvSpPr>
        <p:spPr>
          <a:xfrm>
            <a:off x="328025" y="4163500"/>
            <a:ext cx="7415100" cy="605100"/>
          </a:xfrm>
          <a:prstGeom prst="rect">
            <a:avLst/>
          </a:prstGeom>
        </p:spPr>
        <p:txBody>
          <a:bodyPr anchorCtr="0" anchor="b"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08" name="Google Shape;108;p10"/>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hift">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1pPr>
            <a:lvl2pPr lvl="1">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2pPr>
            <a:lvl3pPr lvl="2">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3pPr>
            <a:lvl4pPr lvl="3">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4pPr>
            <a:lvl5pPr lvl="4">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5pPr>
            <a:lvl6pPr lvl="5">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6pPr>
            <a:lvl7pPr lvl="6">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7pPr>
            <a:lvl8pPr lvl="7">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8pPr>
            <a:lvl9pPr lvl="8">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9pPr>
          </a:lstStyle>
          <a:p/>
        </p:txBody>
      </p:sp>
      <p:sp>
        <p:nvSpPr>
          <p:cNvPr id="7" name="Google Shape;7;p1"/>
          <p:cNvSpPr txBox="1"/>
          <p:nvPr>
            <p:ph idx="1" type="body"/>
          </p:nvPr>
        </p:nvSpPr>
        <p:spPr>
          <a:xfrm>
            <a:off x="311700" y="1152475"/>
            <a:ext cx="8520600" cy="33912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Calibri"/>
              <a:buChar char="●"/>
              <a:defRPr sz="1300">
                <a:solidFill>
                  <a:schemeClr val="dk2"/>
                </a:solidFill>
                <a:latin typeface="Calibri"/>
                <a:ea typeface="Calibri"/>
                <a:cs typeface="Calibri"/>
                <a:sym typeface="Calibri"/>
              </a:defRPr>
            </a:lvl1pPr>
            <a:lvl2pPr indent="-298450" lvl="1" marL="9144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2pPr>
            <a:lvl3pPr indent="-298450" lvl="2" marL="13716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3pPr>
            <a:lvl4pPr indent="-298450" lvl="3" marL="18288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4pPr>
            <a:lvl5pPr indent="-298450" lvl="4" marL="22860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5pPr>
            <a:lvl6pPr indent="-298450" lvl="5" marL="27432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6pPr>
            <a:lvl7pPr indent="-298450" lvl="6" marL="32004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7pPr>
            <a:lvl8pPr indent="-298450" lvl="7" marL="36576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8pPr>
            <a:lvl9pPr indent="-298450" lvl="8" marL="41148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9pPr>
          </a:lstStyle>
          <a:p/>
        </p:txBody>
      </p:sp>
      <p:sp>
        <p:nvSpPr>
          <p:cNvPr id="8" name="Google Shape;8;p1"/>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Nunito"/>
                <a:ea typeface="Nunito"/>
                <a:cs typeface="Nunito"/>
                <a:sym typeface="Nunito"/>
              </a:defRPr>
            </a:lvl1pPr>
            <a:lvl2pPr lvl="1" algn="r">
              <a:buNone/>
              <a:defRPr sz="1000">
                <a:solidFill>
                  <a:schemeClr val="dk2"/>
                </a:solidFill>
                <a:latin typeface="Nunito"/>
                <a:ea typeface="Nunito"/>
                <a:cs typeface="Nunito"/>
                <a:sym typeface="Nunito"/>
              </a:defRPr>
            </a:lvl2pPr>
            <a:lvl3pPr lvl="2" algn="r">
              <a:buNone/>
              <a:defRPr sz="1000">
                <a:solidFill>
                  <a:schemeClr val="dk2"/>
                </a:solidFill>
                <a:latin typeface="Nunito"/>
                <a:ea typeface="Nunito"/>
                <a:cs typeface="Nunito"/>
                <a:sym typeface="Nunito"/>
              </a:defRPr>
            </a:lvl3pPr>
            <a:lvl4pPr lvl="3" algn="r">
              <a:buNone/>
              <a:defRPr sz="1000">
                <a:solidFill>
                  <a:schemeClr val="dk2"/>
                </a:solidFill>
                <a:latin typeface="Nunito"/>
                <a:ea typeface="Nunito"/>
                <a:cs typeface="Nunito"/>
                <a:sym typeface="Nunito"/>
              </a:defRPr>
            </a:lvl4pPr>
            <a:lvl5pPr lvl="4" algn="r">
              <a:buNone/>
              <a:defRPr sz="1000">
                <a:solidFill>
                  <a:schemeClr val="dk2"/>
                </a:solidFill>
                <a:latin typeface="Nunito"/>
                <a:ea typeface="Nunito"/>
                <a:cs typeface="Nunito"/>
                <a:sym typeface="Nunito"/>
              </a:defRPr>
            </a:lvl5pPr>
            <a:lvl6pPr lvl="5" algn="r">
              <a:buNone/>
              <a:defRPr sz="1000">
                <a:solidFill>
                  <a:schemeClr val="dk2"/>
                </a:solidFill>
                <a:latin typeface="Nunito"/>
                <a:ea typeface="Nunito"/>
                <a:cs typeface="Nunito"/>
                <a:sym typeface="Nunito"/>
              </a:defRPr>
            </a:lvl6pPr>
            <a:lvl7pPr lvl="6" algn="r">
              <a:buNone/>
              <a:defRPr sz="1000">
                <a:solidFill>
                  <a:schemeClr val="dk2"/>
                </a:solidFill>
                <a:latin typeface="Nunito"/>
                <a:ea typeface="Nunito"/>
                <a:cs typeface="Nunito"/>
                <a:sym typeface="Nunito"/>
              </a:defRPr>
            </a:lvl7pPr>
            <a:lvl8pPr lvl="7" algn="r">
              <a:buNone/>
              <a:defRPr sz="1000">
                <a:solidFill>
                  <a:schemeClr val="dk2"/>
                </a:solidFill>
                <a:latin typeface="Nunito"/>
                <a:ea typeface="Nunito"/>
                <a:cs typeface="Nunito"/>
                <a:sym typeface="Nunito"/>
              </a:defRPr>
            </a:lvl8pPr>
            <a:lvl9pPr lvl="8" algn="r">
              <a:buNone/>
              <a:defRPr sz="10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9.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5.png"/><Relationship Id="rId4" Type="http://schemas.openxmlformats.org/officeDocument/2006/relationships/hyperlink" Target="https://gulfnews.com/living-in-uae/relocate/here-is-how-you-can-find-the-right-agent-for-immigration-to-us-uk-canada-or-australia-from-the-uae-1.1580224340600"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hyperlink" Target="https://datacatalog.worldbank.org/search/dataset/0038044/Talent-Migration---LinkedIn-Data-"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8.png"/><Relationship Id="rId4" Type="http://schemas.openxmlformats.org/officeDocument/2006/relationships/hyperlink" Target="https://public.tableau.com/shared/SR9JWBZBX?:display_count=n&amp;:origin=viz_share_link"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13"/>
          <p:cNvSpPr txBox="1"/>
          <p:nvPr>
            <p:ph type="ctrTitle"/>
          </p:nvPr>
        </p:nvSpPr>
        <p:spPr>
          <a:xfrm>
            <a:off x="1858703" y="1822833"/>
            <a:ext cx="5361300" cy="14481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sz="4300">
                <a:latin typeface="Playfair Display"/>
                <a:ea typeface="Playfair Display"/>
                <a:cs typeface="Playfair Display"/>
                <a:sym typeface="Playfair Display"/>
              </a:rPr>
              <a:t>Skill Migration </a:t>
            </a:r>
            <a:endParaRPr sz="4300">
              <a:latin typeface="Playfair Display"/>
              <a:ea typeface="Playfair Display"/>
              <a:cs typeface="Playfair Display"/>
              <a:sym typeface="Playfair Display"/>
            </a:endParaRPr>
          </a:p>
        </p:txBody>
      </p:sp>
      <p:sp>
        <p:nvSpPr>
          <p:cNvPr id="129" name="Google Shape;129;p13"/>
          <p:cNvSpPr txBox="1"/>
          <p:nvPr>
            <p:ph idx="1" type="subTitle"/>
          </p:nvPr>
        </p:nvSpPr>
        <p:spPr>
          <a:xfrm>
            <a:off x="2957775" y="3654200"/>
            <a:ext cx="5817900" cy="85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852"/>
              <a:buNone/>
            </a:pPr>
            <a:r>
              <a:rPr lang="en" sz="1631">
                <a:solidFill>
                  <a:schemeClr val="dk2"/>
                </a:solidFill>
                <a:latin typeface="Playfair Display"/>
                <a:ea typeface="Playfair Display"/>
                <a:cs typeface="Playfair Display"/>
                <a:sym typeface="Playfair Display"/>
              </a:rPr>
              <a:t>Visualization of Complex Data</a:t>
            </a:r>
            <a:endParaRPr sz="1631">
              <a:solidFill>
                <a:schemeClr val="dk2"/>
              </a:solidFill>
              <a:latin typeface="Playfair Display"/>
              <a:ea typeface="Playfair Display"/>
              <a:cs typeface="Playfair Display"/>
              <a:sym typeface="Playfair Display"/>
            </a:endParaRPr>
          </a:p>
          <a:p>
            <a:pPr indent="0" lvl="0" marL="0" rtl="0" algn="ctr">
              <a:spcBef>
                <a:spcPts val="0"/>
              </a:spcBef>
              <a:spcAft>
                <a:spcPts val="0"/>
              </a:spcAft>
              <a:buSzPts val="852"/>
              <a:buNone/>
            </a:pPr>
            <a:r>
              <a:rPr lang="en" sz="1240">
                <a:solidFill>
                  <a:schemeClr val="dk2"/>
                </a:solidFill>
                <a:latin typeface="Playfair Display"/>
                <a:ea typeface="Playfair Display"/>
                <a:cs typeface="Playfair Display"/>
                <a:sym typeface="Playfair Display"/>
              </a:rPr>
              <a:t>Group 3: Anuradha Tidke, Yanjun Liu, Zheyue Wang, Meron Samuel Metaferia</a:t>
            </a:r>
            <a:endParaRPr sz="1240">
              <a:solidFill>
                <a:schemeClr val="dk2"/>
              </a:solidFill>
              <a:latin typeface="Playfair Display"/>
              <a:ea typeface="Playfair Display"/>
              <a:cs typeface="Playfair Display"/>
              <a:sym typeface="Playfair Display"/>
            </a:endParaRPr>
          </a:p>
          <a:p>
            <a:pPr indent="0" lvl="0" marL="0" rtl="0" algn="ctr">
              <a:spcBef>
                <a:spcPts val="0"/>
              </a:spcBef>
              <a:spcAft>
                <a:spcPts val="0"/>
              </a:spcAft>
              <a:buSzPts val="852"/>
              <a:buNone/>
            </a:pPr>
            <a:r>
              <a:rPr lang="en" sz="1240">
                <a:solidFill>
                  <a:schemeClr val="dk2"/>
                </a:solidFill>
                <a:latin typeface="Playfair Display"/>
                <a:ea typeface="Playfair Display"/>
                <a:cs typeface="Playfair Display"/>
                <a:sym typeface="Playfair Display"/>
              </a:rPr>
              <a:t>Fall 2021 </a:t>
            </a:r>
            <a:endParaRPr sz="1240">
              <a:solidFill>
                <a:schemeClr val="dk2"/>
              </a:solidFill>
              <a:latin typeface="Playfair Display"/>
              <a:ea typeface="Playfair Display"/>
              <a:cs typeface="Playfair Display"/>
              <a:sym typeface="Playfair Display"/>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22"/>
          <p:cNvSpPr txBox="1"/>
          <p:nvPr>
            <p:ph type="title"/>
          </p:nvPr>
        </p:nvSpPr>
        <p:spPr>
          <a:xfrm>
            <a:off x="819150" y="518875"/>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Questions Discussion</a:t>
            </a:r>
            <a:endParaRPr/>
          </a:p>
        </p:txBody>
      </p:sp>
      <p:sp>
        <p:nvSpPr>
          <p:cNvPr id="187" name="Google Shape;187;p22"/>
          <p:cNvSpPr txBox="1"/>
          <p:nvPr>
            <p:ph idx="1" type="body"/>
          </p:nvPr>
        </p:nvSpPr>
        <p:spPr>
          <a:xfrm>
            <a:off x="600950" y="1116200"/>
            <a:ext cx="7505700" cy="2448000"/>
          </a:xfrm>
          <a:prstGeom prst="rect">
            <a:avLst/>
          </a:prstGeom>
        </p:spPr>
        <p:txBody>
          <a:bodyPr anchorCtr="0" anchor="t" bIns="91425" lIns="91425" spcFirstLastPara="1" rIns="91425" wrap="square" tIns="91425">
            <a:normAutofit/>
          </a:bodyPr>
          <a:lstStyle/>
          <a:p>
            <a:pPr indent="-311150" lvl="0" marL="457200" rtl="0" algn="l">
              <a:lnSpc>
                <a:spcPct val="150000"/>
              </a:lnSpc>
              <a:spcBef>
                <a:spcPts val="0"/>
              </a:spcBef>
              <a:spcAft>
                <a:spcPts val="0"/>
              </a:spcAft>
              <a:buSzPts val="1300"/>
              <a:buAutoNum type="arabicPeriod"/>
            </a:pPr>
            <a:r>
              <a:rPr lang="en"/>
              <a:t> </a:t>
            </a:r>
            <a:r>
              <a:rPr lang="en" sz="1600">
                <a:solidFill>
                  <a:srgbClr val="000000"/>
                </a:solidFill>
                <a:latin typeface="Playfair Display"/>
                <a:ea typeface="Playfair Display"/>
                <a:cs typeface="Playfair Display"/>
                <a:sym typeface="Playfair Display"/>
              </a:rPr>
              <a:t>What is the distribution of net value of skill migration from 2015 -2019?</a:t>
            </a:r>
            <a:endParaRPr sz="1600">
              <a:solidFill>
                <a:srgbClr val="000000"/>
              </a:solidFill>
              <a:latin typeface="Playfair Display"/>
              <a:ea typeface="Playfair Display"/>
              <a:cs typeface="Playfair Display"/>
              <a:sym typeface="Playfair Display"/>
            </a:endParaRPr>
          </a:p>
          <a:p>
            <a:pPr indent="0" lvl="0" marL="1828800" rtl="0" algn="l">
              <a:lnSpc>
                <a:spcPct val="150000"/>
              </a:lnSpc>
              <a:spcBef>
                <a:spcPts val="0"/>
              </a:spcBef>
              <a:spcAft>
                <a:spcPts val="0"/>
              </a:spcAft>
              <a:buNone/>
            </a:pPr>
            <a:r>
              <a:t/>
            </a:r>
            <a:endParaRPr sz="1600">
              <a:solidFill>
                <a:srgbClr val="000000"/>
              </a:solidFill>
              <a:latin typeface="Playfair Display"/>
              <a:ea typeface="Playfair Display"/>
              <a:cs typeface="Playfair Display"/>
              <a:sym typeface="Playfair Display"/>
            </a:endParaRPr>
          </a:p>
        </p:txBody>
      </p:sp>
      <p:pic>
        <p:nvPicPr>
          <p:cNvPr id="188" name="Google Shape;188;p22"/>
          <p:cNvPicPr preferRelativeResize="0"/>
          <p:nvPr/>
        </p:nvPicPr>
        <p:blipFill>
          <a:blip r:embed="rId3">
            <a:alphaModFix/>
          </a:blip>
          <a:stretch>
            <a:fillRect/>
          </a:stretch>
        </p:blipFill>
        <p:spPr>
          <a:xfrm>
            <a:off x="600950" y="1754275"/>
            <a:ext cx="3912900" cy="2637700"/>
          </a:xfrm>
          <a:prstGeom prst="rect">
            <a:avLst/>
          </a:prstGeom>
          <a:noFill/>
          <a:ln>
            <a:noFill/>
          </a:ln>
        </p:spPr>
      </p:pic>
      <p:pic>
        <p:nvPicPr>
          <p:cNvPr id="189" name="Google Shape;189;p22"/>
          <p:cNvPicPr preferRelativeResize="0"/>
          <p:nvPr/>
        </p:nvPicPr>
        <p:blipFill rotWithShape="1">
          <a:blip r:embed="rId4">
            <a:alphaModFix/>
          </a:blip>
          <a:srcRect b="58241" l="0" r="0" t="0"/>
          <a:stretch/>
        </p:blipFill>
        <p:spPr>
          <a:xfrm>
            <a:off x="4513850" y="2155650"/>
            <a:ext cx="4213475" cy="145482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23"/>
          <p:cNvSpPr txBox="1"/>
          <p:nvPr>
            <p:ph idx="1" type="body"/>
          </p:nvPr>
        </p:nvSpPr>
        <p:spPr>
          <a:xfrm>
            <a:off x="753350" y="735200"/>
            <a:ext cx="7505700" cy="24480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0"/>
              </a:spcAft>
              <a:buNone/>
            </a:pPr>
            <a:r>
              <a:rPr lang="en" sz="1600">
                <a:solidFill>
                  <a:srgbClr val="000000"/>
                </a:solidFill>
                <a:latin typeface="Playfair Display"/>
                <a:ea typeface="Playfair Display"/>
                <a:cs typeface="Playfair Display"/>
                <a:sym typeface="Playfair Display"/>
              </a:rPr>
              <a:t> 2 . How many positions are needed for the Tech skill set and Disruptive skill set?</a:t>
            </a:r>
            <a:endParaRPr sz="1600">
              <a:solidFill>
                <a:srgbClr val="000000"/>
              </a:solidFill>
              <a:latin typeface="Playfair Display"/>
              <a:ea typeface="Playfair Display"/>
              <a:cs typeface="Playfair Display"/>
              <a:sym typeface="Playfair Display"/>
            </a:endParaRPr>
          </a:p>
          <a:p>
            <a:pPr indent="0" lvl="0" marL="1828800" rtl="0" algn="l">
              <a:lnSpc>
                <a:spcPct val="150000"/>
              </a:lnSpc>
              <a:spcBef>
                <a:spcPts val="0"/>
              </a:spcBef>
              <a:spcAft>
                <a:spcPts val="0"/>
              </a:spcAft>
              <a:buNone/>
            </a:pPr>
            <a:r>
              <a:t/>
            </a:r>
            <a:endParaRPr/>
          </a:p>
        </p:txBody>
      </p:sp>
      <p:pic>
        <p:nvPicPr>
          <p:cNvPr id="195" name="Google Shape;195;p23"/>
          <p:cNvPicPr preferRelativeResize="0"/>
          <p:nvPr/>
        </p:nvPicPr>
        <p:blipFill>
          <a:blip r:embed="rId3">
            <a:alphaModFix/>
          </a:blip>
          <a:stretch>
            <a:fillRect/>
          </a:stretch>
        </p:blipFill>
        <p:spPr>
          <a:xfrm>
            <a:off x="858250" y="1451150"/>
            <a:ext cx="4868976" cy="3292200"/>
          </a:xfrm>
          <a:prstGeom prst="rect">
            <a:avLst/>
          </a:prstGeom>
          <a:noFill/>
          <a:ln>
            <a:noFill/>
          </a:ln>
        </p:spPr>
      </p:pic>
      <p:sp>
        <p:nvSpPr>
          <p:cNvPr id="196" name="Google Shape;196;p23"/>
          <p:cNvSpPr txBox="1"/>
          <p:nvPr/>
        </p:nvSpPr>
        <p:spPr>
          <a:xfrm>
            <a:off x="5832325" y="1385200"/>
            <a:ext cx="2479200" cy="2301000"/>
          </a:xfrm>
          <a:prstGeom prst="rect">
            <a:avLst/>
          </a:prstGeom>
          <a:noFill/>
          <a:ln>
            <a:noFill/>
          </a:ln>
        </p:spPr>
        <p:txBody>
          <a:bodyPr anchorCtr="0" anchor="t" bIns="91425" lIns="91425" spcFirstLastPara="1" rIns="91425" wrap="square" tIns="91425">
            <a:spAutoFit/>
          </a:bodyPr>
          <a:lstStyle/>
          <a:p>
            <a:pPr indent="-298450" lvl="0" marL="457200" rtl="0" algn="l">
              <a:lnSpc>
                <a:spcPct val="115000"/>
              </a:lnSpc>
              <a:spcBef>
                <a:spcPts val="0"/>
              </a:spcBef>
              <a:spcAft>
                <a:spcPts val="0"/>
              </a:spcAft>
              <a:buSzPts val="1100"/>
              <a:buFont typeface="Playfair Display"/>
              <a:buChar char="●"/>
            </a:pPr>
            <a:r>
              <a:rPr lang="en" sz="1100">
                <a:latin typeface="Playfair Display"/>
                <a:ea typeface="Playfair Display"/>
                <a:cs typeface="Playfair Display"/>
                <a:sym typeface="Playfair Display"/>
              </a:rPr>
              <a:t>Bluer shades represent inward migration. </a:t>
            </a:r>
            <a:endParaRPr sz="1100">
              <a:latin typeface="Playfair Display"/>
              <a:ea typeface="Playfair Display"/>
              <a:cs typeface="Playfair Display"/>
              <a:sym typeface="Playfair Display"/>
            </a:endParaRPr>
          </a:p>
          <a:p>
            <a:pPr indent="0" lvl="0" marL="457200" rtl="0" algn="l">
              <a:lnSpc>
                <a:spcPct val="115000"/>
              </a:lnSpc>
              <a:spcBef>
                <a:spcPts val="0"/>
              </a:spcBef>
              <a:spcAft>
                <a:spcPts val="0"/>
              </a:spcAft>
              <a:buNone/>
            </a:pPr>
            <a:r>
              <a:rPr lang="en" sz="1100">
                <a:latin typeface="Playfair Display"/>
                <a:ea typeface="Playfair Display"/>
                <a:cs typeface="Playfair Display"/>
                <a:sym typeface="Playfair Display"/>
              </a:rPr>
              <a:t>For example: Canada needs 135 positions per 10k in the Tech skills category</a:t>
            </a:r>
            <a:endParaRPr sz="1100">
              <a:latin typeface="Playfair Display"/>
              <a:ea typeface="Playfair Display"/>
              <a:cs typeface="Playfair Display"/>
              <a:sym typeface="Playfair Display"/>
            </a:endParaRPr>
          </a:p>
          <a:p>
            <a:pPr indent="-298450" lvl="0" marL="457200" rtl="0" algn="l">
              <a:lnSpc>
                <a:spcPct val="115000"/>
              </a:lnSpc>
              <a:spcBef>
                <a:spcPts val="0"/>
              </a:spcBef>
              <a:spcAft>
                <a:spcPts val="0"/>
              </a:spcAft>
              <a:buSzPts val="1100"/>
              <a:buFont typeface="Playfair Display"/>
              <a:buChar char="●"/>
            </a:pPr>
            <a:r>
              <a:rPr lang="en" sz="1100">
                <a:latin typeface="Playfair Display"/>
                <a:ea typeface="Playfair Display"/>
                <a:cs typeface="Playfair Display"/>
                <a:sym typeface="Playfair Display"/>
              </a:rPr>
              <a:t>Reddish shaded represent outward migration. </a:t>
            </a:r>
            <a:endParaRPr sz="1100">
              <a:latin typeface="Playfair Display"/>
              <a:ea typeface="Playfair Display"/>
              <a:cs typeface="Playfair Display"/>
              <a:sym typeface="Playfair Display"/>
            </a:endParaRPr>
          </a:p>
          <a:p>
            <a:pPr indent="0" lvl="0" marL="457200" rtl="0" algn="l">
              <a:lnSpc>
                <a:spcPct val="115000"/>
              </a:lnSpc>
              <a:spcBef>
                <a:spcPts val="0"/>
              </a:spcBef>
              <a:spcAft>
                <a:spcPts val="0"/>
              </a:spcAft>
              <a:buNone/>
            </a:pPr>
            <a:r>
              <a:rPr lang="en" sz="1100">
                <a:latin typeface="Playfair Display"/>
                <a:ea typeface="Playfair Display"/>
                <a:cs typeface="Playfair Display"/>
                <a:sym typeface="Playfair Display"/>
              </a:rPr>
              <a:t>For example, 221 positions/people have migrated from India per 10k, in the Tech skills category </a:t>
            </a:r>
            <a:endParaRPr sz="1100">
              <a:latin typeface="Playfair Display"/>
              <a:ea typeface="Playfair Display"/>
              <a:cs typeface="Playfair Display"/>
              <a:sym typeface="Playfair Display"/>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pic>
        <p:nvPicPr>
          <p:cNvPr id="201" name="Google Shape;201;p24"/>
          <p:cNvPicPr preferRelativeResize="0"/>
          <p:nvPr/>
        </p:nvPicPr>
        <p:blipFill>
          <a:blip r:embed="rId3">
            <a:alphaModFix/>
          </a:blip>
          <a:stretch>
            <a:fillRect/>
          </a:stretch>
        </p:blipFill>
        <p:spPr>
          <a:xfrm>
            <a:off x="696650" y="896800"/>
            <a:ext cx="5038725" cy="3391950"/>
          </a:xfrm>
          <a:prstGeom prst="rect">
            <a:avLst/>
          </a:prstGeom>
          <a:noFill/>
          <a:ln>
            <a:noFill/>
          </a:ln>
        </p:spPr>
      </p:pic>
      <p:sp>
        <p:nvSpPr>
          <p:cNvPr id="202" name="Google Shape;202;p24"/>
          <p:cNvSpPr txBox="1"/>
          <p:nvPr/>
        </p:nvSpPr>
        <p:spPr>
          <a:xfrm>
            <a:off x="5676750" y="896800"/>
            <a:ext cx="3114600" cy="2301000"/>
          </a:xfrm>
          <a:prstGeom prst="rect">
            <a:avLst/>
          </a:prstGeom>
          <a:noFill/>
          <a:ln>
            <a:noFill/>
          </a:ln>
        </p:spPr>
        <p:txBody>
          <a:bodyPr anchorCtr="0" anchor="t" bIns="91425" lIns="91425" spcFirstLastPara="1" rIns="91425" wrap="square" tIns="91425">
            <a:spAutoFit/>
          </a:bodyPr>
          <a:lstStyle/>
          <a:p>
            <a:pPr indent="-298450" lvl="0" marL="457200" rtl="0" algn="l">
              <a:lnSpc>
                <a:spcPct val="115000"/>
              </a:lnSpc>
              <a:spcBef>
                <a:spcPts val="0"/>
              </a:spcBef>
              <a:spcAft>
                <a:spcPts val="0"/>
              </a:spcAft>
              <a:buSzPts val="1100"/>
              <a:buFont typeface="Playfair Display"/>
              <a:buChar char="●"/>
            </a:pPr>
            <a:r>
              <a:rPr lang="en" sz="1100">
                <a:latin typeface="Playfair Display"/>
                <a:ea typeface="Playfair Display"/>
                <a:cs typeface="Playfair Display"/>
                <a:sym typeface="Playfair Display"/>
              </a:rPr>
              <a:t>Bluer shades represent inward migration. </a:t>
            </a:r>
            <a:endParaRPr sz="1100">
              <a:latin typeface="Playfair Display"/>
              <a:ea typeface="Playfair Display"/>
              <a:cs typeface="Playfair Display"/>
              <a:sym typeface="Playfair Display"/>
            </a:endParaRPr>
          </a:p>
          <a:p>
            <a:pPr indent="0" lvl="0" marL="457200" rtl="0" algn="l">
              <a:lnSpc>
                <a:spcPct val="115000"/>
              </a:lnSpc>
              <a:spcBef>
                <a:spcPts val="0"/>
              </a:spcBef>
              <a:spcAft>
                <a:spcPts val="0"/>
              </a:spcAft>
              <a:buNone/>
            </a:pPr>
            <a:r>
              <a:rPr lang="en" sz="1100">
                <a:latin typeface="Playfair Display"/>
                <a:ea typeface="Playfair Display"/>
                <a:cs typeface="Playfair Display"/>
                <a:sym typeface="Playfair Display"/>
              </a:rPr>
              <a:t>For example: Canada needs 44 positions per 10k in the Disruptive Tech skills category.</a:t>
            </a:r>
            <a:endParaRPr sz="1100">
              <a:latin typeface="Playfair Display"/>
              <a:ea typeface="Playfair Display"/>
              <a:cs typeface="Playfair Display"/>
              <a:sym typeface="Playfair Display"/>
            </a:endParaRPr>
          </a:p>
          <a:p>
            <a:pPr indent="0" lvl="0" marL="0" rtl="0" algn="l">
              <a:lnSpc>
                <a:spcPct val="115000"/>
              </a:lnSpc>
              <a:spcBef>
                <a:spcPts val="0"/>
              </a:spcBef>
              <a:spcAft>
                <a:spcPts val="0"/>
              </a:spcAft>
              <a:buNone/>
            </a:pPr>
            <a:r>
              <a:t/>
            </a:r>
            <a:endParaRPr sz="1100">
              <a:latin typeface="Playfair Display"/>
              <a:ea typeface="Playfair Display"/>
              <a:cs typeface="Playfair Display"/>
              <a:sym typeface="Playfair Display"/>
            </a:endParaRPr>
          </a:p>
          <a:p>
            <a:pPr indent="-298450" lvl="0" marL="457200" rtl="0" algn="l">
              <a:lnSpc>
                <a:spcPct val="115000"/>
              </a:lnSpc>
              <a:spcBef>
                <a:spcPts val="0"/>
              </a:spcBef>
              <a:spcAft>
                <a:spcPts val="0"/>
              </a:spcAft>
              <a:buSzPts val="1100"/>
              <a:buFont typeface="Playfair Display"/>
              <a:buChar char="●"/>
            </a:pPr>
            <a:r>
              <a:rPr lang="en" sz="1100">
                <a:latin typeface="Playfair Display"/>
                <a:ea typeface="Playfair Display"/>
                <a:cs typeface="Playfair Display"/>
                <a:sym typeface="Playfair Display"/>
              </a:rPr>
              <a:t>Reddish shaded represent outward migration. </a:t>
            </a:r>
            <a:endParaRPr sz="1100">
              <a:latin typeface="Playfair Display"/>
              <a:ea typeface="Playfair Display"/>
              <a:cs typeface="Playfair Display"/>
              <a:sym typeface="Playfair Display"/>
            </a:endParaRPr>
          </a:p>
          <a:p>
            <a:pPr indent="0" lvl="0" marL="457200" rtl="0" algn="l">
              <a:lnSpc>
                <a:spcPct val="115000"/>
              </a:lnSpc>
              <a:spcBef>
                <a:spcPts val="0"/>
              </a:spcBef>
              <a:spcAft>
                <a:spcPts val="0"/>
              </a:spcAft>
              <a:buNone/>
            </a:pPr>
            <a:r>
              <a:rPr lang="en" sz="1100">
                <a:latin typeface="Playfair Display"/>
                <a:ea typeface="Playfair Display"/>
                <a:cs typeface="Playfair Display"/>
                <a:sym typeface="Playfair Display"/>
              </a:rPr>
              <a:t>For example, </a:t>
            </a:r>
            <a:r>
              <a:rPr lang="en" sz="1100">
                <a:latin typeface="Playfair Display"/>
                <a:ea typeface="Playfair Display"/>
                <a:cs typeface="Playfair Display"/>
                <a:sym typeface="Playfair Display"/>
              </a:rPr>
              <a:t>248 </a:t>
            </a:r>
            <a:r>
              <a:rPr lang="en" sz="1100">
                <a:latin typeface="Playfair Display"/>
                <a:ea typeface="Playfair Display"/>
                <a:cs typeface="Playfair Display"/>
                <a:sym typeface="Playfair Display"/>
              </a:rPr>
              <a:t>positions/people have migrated from India per 10k, in the </a:t>
            </a:r>
            <a:r>
              <a:rPr lang="en" sz="1100">
                <a:latin typeface="Playfair Display"/>
                <a:ea typeface="Playfair Display"/>
                <a:cs typeface="Playfair Display"/>
                <a:sym typeface="Playfair Display"/>
              </a:rPr>
              <a:t>Disruptive </a:t>
            </a:r>
            <a:r>
              <a:rPr lang="en" sz="1100">
                <a:latin typeface="Playfair Display"/>
                <a:ea typeface="Playfair Display"/>
                <a:cs typeface="Playfair Display"/>
                <a:sym typeface="Playfair Display"/>
              </a:rPr>
              <a:t>Tech skills category</a:t>
            </a:r>
            <a:endParaRPr sz="1100">
              <a:latin typeface="Playfair Display"/>
              <a:ea typeface="Playfair Display"/>
              <a:cs typeface="Playfair Display"/>
              <a:sym typeface="Playfair Display"/>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25"/>
          <p:cNvSpPr txBox="1"/>
          <p:nvPr>
            <p:ph idx="1" type="body"/>
          </p:nvPr>
        </p:nvSpPr>
        <p:spPr>
          <a:xfrm>
            <a:off x="753350" y="735200"/>
            <a:ext cx="7505700" cy="24480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0"/>
              </a:spcAft>
              <a:buNone/>
            </a:pPr>
            <a:r>
              <a:rPr lang="en" sz="1600">
                <a:solidFill>
                  <a:srgbClr val="000000"/>
                </a:solidFill>
                <a:latin typeface="Playfair Display"/>
                <a:ea typeface="Playfair Display"/>
                <a:cs typeface="Playfair Display"/>
                <a:sym typeface="Playfair Display"/>
              </a:rPr>
              <a:t> 3. How are the migration numbers for the “Data Science” field globally?</a:t>
            </a:r>
            <a:endParaRPr sz="1700">
              <a:solidFill>
                <a:srgbClr val="000000"/>
              </a:solidFill>
              <a:latin typeface="Playfair Display"/>
              <a:ea typeface="Playfair Display"/>
              <a:cs typeface="Playfair Display"/>
              <a:sym typeface="Playfair Display"/>
            </a:endParaRPr>
          </a:p>
          <a:p>
            <a:pPr indent="0" lvl="0" marL="0" rtl="0" algn="l">
              <a:lnSpc>
                <a:spcPct val="115000"/>
              </a:lnSpc>
              <a:spcBef>
                <a:spcPts val="0"/>
              </a:spcBef>
              <a:spcAft>
                <a:spcPts val="0"/>
              </a:spcAft>
              <a:buNone/>
            </a:pPr>
            <a:r>
              <a:t/>
            </a:r>
            <a:endParaRPr sz="1600">
              <a:solidFill>
                <a:srgbClr val="000000"/>
              </a:solidFill>
              <a:latin typeface="Playfair Display"/>
              <a:ea typeface="Playfair Display"/>
              <a:cs typeface="Playfair Display"/>
              <a:sym typeface="Playfair Display"/>
            </a:endParaRPr>
          </a:p>
          <a:p>
            <a:pPr indent="0" lvl="0" marL="1828800" rtl="0" algn="l">
              <a:lnSpc>
                <a:spcPct val="150000"/>
              </a:lnSpc>
              <a:spcBef>
                <a:spcPts val="0"/>
              </a:spcBef>
              <a:spcAft>
                <a:spcPts val="0"/>
              </a:spcAft>
              <a:buNone/>
            </a:pPr>
            <a:r>
              <a:t/>
            </a:r>
            <a:endParaRPr/>
          </a:p>
        </p:txBody>
      </p:sp>
      <p:pic>
        <p:nvPicPr>
          <p:cNvPr id="208" name="Google Shape;208;p25"/>
          <p:cNvPicPr preferRelativeResize="0"/>
          <p:nvPr/>
        </p:nvPicPr>
        <p:blipFill>
          <a:blip r:embed="rId3">
            <a:alphaModFix/>
          </a:blip>
          <a:stretch>
            <a:fillRect/>
          </a:stretch>
        </p:blipFill>
        <p:spPr>
          <a:xfrm>
            <a:off x="1040725" y="1345325"/>
            <a:ext cx="4586175" cy="3105225"/>
          </a:xfrm>
          <a:prstGeom prst="rect">
            <a:avLst/>
          </a:prstGeom>
          <a:noFill/>
          <a:ln>
            <a:noFill/>
          </a:ln>
        </p:spPr>
      </p:pic>
      <p:sp>
        <p:nvSpPr>
          <p:cNvPr id="209" name="Google Shape;209;p25"/>
          <p:cNvSpPr txBox="1"/>
          <p:nvPr/>
        </p:nvSpPr>
        <p:spPr>
          <a:xfrm>
            <a:off x="5742125" y="1418725"/>
            <a:ext cx="3048900" cy="1957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100">
                <a:latin typeface="Playfair Display"/>
                <a:ea typeface="Playfair Display"/>
                <a:cs typeface="Playfair Display"/>
                <a:sym typeface="Playfair Display"/>
              </a:rPr>
              <a:t>For the data science field:</a:t>
            </a:r>
            <a:endParaRPr sz="1100">
              <a:latin typeface="Playfair Display"/>
              <a:ea typeface="Playfair Display"/>
              <a:cs typeface="Playfair Display"/>
              <a:sym typeface="Playfair Display"/>
            </a:endParaRPr>
          </a:p>
          <a:p>
            <a:pPr indent="-298450" lvl="0" marL="457200" rtl="0" algn="l">
              <a:lnSpc>
                <a:spcPct val="115000"/>
              </a:lnSpc>
              <a:spcBef>
                <a:spcPts val="0"/>
              </a:spcBef>
              <a:spcAft>
                <a:spcPts val="0"/>
              </a:spcAft>
              <a:buSzPts val="1100"/>
              <a:buFont typeface="Playfair Display"/>
              <a:buAutoNum type="arabicPeriod"/>
            </a:pPr>
            <a:r>
              <a:rPr lang="en" sz="1100">
                <a:latin typeface="Playfair Display"/>
                <a:ea typeface="Playfair Display"/>
                <a:cs typeface="Playfair Display"/>
                <a:sym typeface="Playfair Display"/>
              </a:rPr>
              <a:t>The US needs 49 positions per 10k of migrations.</a:t>
            </a:r>
            <a:endParaRPr sz="1100">
              <a:latin typeface="Playfair Display"/>
              <a:ea typeface="Playfair Display"/>
              <a:cs typeface="Playfair Display"/>
              <a:sym typeface="Playfair Display"/>
            </a:endParaRPr>
          </a:p>
          <a:p>
            <a:pPr indent="-298450" lvl="0" marL="457200" rtl="0" algn="l">
              <a:lnSpc>
                <a:spcPct val="115000"/>
              </a:lnSpc>
              <a:spcBef>
                <a:spcPts val="0"/>
              </a:spcBef>
              <a:spcAft>
                <a:spcPts val="0"/>
              </a:spcAft>
              <a:buSzPts val="1100"/>
              <a:buFont typeface="Playfair Display"/>
              <a:buAutoNum type="arabicPeriod"/>
            </a:pPr>
            <a:r>
              <a:rPr lang="en" sz="1100">
                <a:latin typeface="Playfair Display"/>
                <a:ea typeface="Playfair Display"/>
                <a:cs typeface="Playfair Display"/>
                <a:sym typeface="Playfair Display"/>
              </a:rPr>
              <a:t>Canada needs 175 positions</a:t>
            </a:r>
            <a:endParaRPr sz="1100">
              <a:latin typeface="Playfair Display"/>
              <a:ea typeface="Playfair Display"/>
              <a:cs typeface="Playfair Display"/>
              <a:sym typeface="Playfair Display"/>
            </a:endParaRPr>
          </a:p>
          <a:p>
            <a:pPr indent="-298450" lvl="0" marL="457200" rtl="0" algn="l">
              <a:lnSpc>
                <a:spcPct val="115000"/>
              </a:lnSpc>
              <a:spcBef>
                <a:spcPts val="0"/>
              </a:spcBef>
              <a:spcAft>
                <a:spcPts val="0"/>
              </a:spcAft>
              <a:buSzPts val="1100"/>
              <a:buFont typeface="Playfair Display"/>
              <a:buAutoNum type="arabicPeriod"/>
            </a:pPr>
            <a:r>
              <a:rPr lang="en" sz="1100">
                <a:latin typeface="Playfair Display"/>
                <a:ea typeface="Playfair Display"/>
                <a:cs typeface="Playfair Display"/>
                <a:sym typeface="Playfair Display"/>
              </a:rPr>
              <a:t>For India, the outward migration is 289</a:t>
            </a:r>
            <a:r>
              <a:rPr lang="en" sz="1100">
                <a:latin typeface="Playfair Display"/>
                <a:ea typeface="Playfair Display"/>
                <a:cs typeface="Playfair Display"/>
                <a:sym typeface="Playfair Display"/>
              </a:rPr>
              <a:t> </a:t>
            </a:r>
            <a:r>
              <a:rPr lang="en" sz="1100">
                <a:latin typeface="Playfair Display"/>
                <a:ea typeface="Playfair Display"/>
                <a:cs typeface="Playfair Display"/>
                <a:sym typeface="Playfair Display"/>
              </a:rPr>
              <a:t>positions/people per 10k migrations</a:t>
            </a:r>
            <a:endParaRPr sz="1100">
              <a:latin typeface="Playfair Display"/>
              <a:ea typeface="Playfair Display"/>
              <a:cs typeface="Playfair Display"/>
              <a:sym typeface="Playfair Display"/>
            </a:endParaRPr>
          </a:p>
          <a:p>
            <a:pPr indent="0" lvl="0" marL="0" rtl="0" algn="l">
              <a:lnSpc>
                <a:spcPct val="115000"/>
              </a:lnSpc>
              <a:spcBef>
                <a:spcPts val="0"/>
              </a:spcBef>
              <a:spcAft>
                <a:spcPts val="0"/>
              </a:spcAft>
              <a:buNone/>
            </a:pPr>
            <a:r>
              <a:t/>
            </a:r>
            <a:endParaRPr sz="1100">
              <a:latin typeface="Playfair Display"/>
              <a:ea typeface="Playfair Display"/>
              <a:cs typeface="Playfair Display"/>
              <a:sym typeface="Playfair Display"/>
            </a:endParaRPr>
          </a:p>
          <a:p>
            <a:pPr indent="0" lvl="0" marL="0" rtl="0" algn="l">
              <a:spcBef>
                <a:spcPts val="0"/>
              </a:spcBef>
              <a:spcAft>
                <a:spcPts val="0"/>
              </a:spcAft>
              <a:buNone/>
            </a:pPr>
            <a:r>
              <a:t/>
            </a:r>
            <a:endParaRPr>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26"/>
          <p:cNvSpPr txBox="1"/>
          <p:nvPr>
            <p:ph idx="1" type="body"/>
          </p:nvPr>
        </p:nvSpPr>
        <p:spPr>
          <a:xfrm>
            <a:off x="524750" y="735200"/>
            <a:ext cx="7505700" cy="2448000"/>
          </a:xfrm>
          <a:prstGeom prst="rect">
            <a:avLst/>
          </a:prstGeom>
        </p:spPr>
        <p:txBody>
          <a:bodyPr anchorCtr="0" anchor="t" bIns="91425" lIns="91425" spcFirstLastPara="1" rIns="91425" wrap="square" tIns="91425">
            <a:normAutofit/>
          </a:bodyPr>
          <a:lstStyle/>
          <a:p>
            <a:pPr indent="0" lvl="0" marL="0" rtl="0" algn="l">
              <a:lnSpc>
                <a:spcPct val="150000"/>
              </a:lnSpc>
              <a:spcBef>
                <a:spcPts val="0"/>
              </a:spcBef>
              <a:spcAft>
                <a:spcPts val="0"/>
              </a:spcAft>
              <a:buNone/>
            </a:pPr>
            <a:r>
              <a:rPr lang="en" sz="1600">
                <a:solidFill>
                  <a:srgbClr val="000000"/>
                </a:solidFill>
                <a:latin typeface="Playfair Display"/>
                <a:ea typeface="Playfair Display"/>
                <a:cs typeface="Playfair Display"/>
                <a:sym typeface="Playfair Display"/>
              </a:rPr>
              <a:t>4. </a:t>
            </a:r>
            <a:r>
              <a:rPr lang="en" sz="1600">
                <a:solidFill>
                  <a:srgbClr val="000000"/>
                </a:solidFill>
                <a:latin typeface="Playfair Display"/>
                <a:ea typeface="Playfair Display"/>
                <a:cs typeface="Playfair Display"/>
                <a:sym typeface="Playfair Display"/>
              </a:rPr>
              <a:t>Is the migration pattern (inwards or outwards) largely dependent on the income class of the people migrating?</a:t>
            </a:r>
            <a:endParaRPr sz="1800">
              <a:latin typeface="Playfair Display"/>
              <a:ea typeface="Playfair Display"/>
              <a:cs typeface="Playfair Display"/>
              <a:sym typeface="Playfair Display"/>
            </a:endParaRPr>
          </a:p>
          <a:p>
            <a:pPr indent="0" lvl="0" marL="1828800" rtl="0" algn="l">
              <a:lnSpc>
                <a:spcPct val="150000"/>
              </a:lnSpc>
              <a:spcBef>
                <a:spcPts val="0"/>
              </a:spcBef>
              <a:spcAft>
                <a:spcPts val="0"/>
              </a:spcAft>
              <a:buNone/>
            </a:pPr>
            <a:r>
              <a:t/>
            </a:r>
            <a:endParaRPr/>
          </a:p>
        </p:txBody>
      </p:sp>
      <p:sp>
        <p:nvSpPr>
          <p:cNvPr id="215" name="Google Shape;215;p26"/>
          <p:cNvSpPr txBox="1"/>
          <p:nvPr/>
        </p:nvSpPr>
        <p:spPr>
          <a:xfrm>
            <a:off x="5490450" y="1522550"/>
            <a:ext cx="3048900" cy="24957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lang="en" sz="1100">
                <a:latin typeface="Playfair Display"/>
                <a:ea typeface="Playfair Display"/>
                <a:cs typeface="Playfair Display"/>
                <a:sym typeface="Playfair Display"/>
              </a:rPr>
              <a:t>High income:</a:t>
            </a:r>
            <a:endParaRPr sz="1100">
              <a:latin typeface="Playfair Display"/>
              <a:ea typeface="Playfair Display"/>
              <a:cs typeface="Playfair Display"/>
              <a:sym typeface="Playfair Display"/>
            </a:endParaRPr>
          </a:p>
          <a:p>
            <a:pPr indent="0" lvl="0" marL="0" rtl="0" algn="just">
              <a:lnSpc>
                <a:spcPct val="115000"/>
              </a:lnSpc>
              <a:spcBef>
                <a:spcPts val="0"/>
              </a:spcBef>
              <a:spcAft>
                <a:spcPts val="0"/>
              </a:spcAft>
              <a:buNone/>
            </a:pPr>
            <a:r>
              <a:t/>
            </a:r>
            <a:endParaRPr sz="1100">
              <a:latin typeface="Playfair Display"/>
              <a:ea typeface="Playfair Display"/>
              <a:cs typeface="Playfair Display"/>
              <a:sym typeface="Playfair Display"/>
            </a:endParaRPr>
          </a:p>
          <a:p>
            <a:pPr indent="0" lvl="0" marL="0" rtl="0" algn="just">
              <a:lnSpc>
                <a:spcPct val="115000"/>
              </a:lnSpc>
              <a:spcBef>
                <a:spcPts val="0"/>
              </a:spcBef>
              <a:spcAft>
                <a:spcPts val="0"/>
              </a:spcAft>
              <a:buNone/>
            </a:pPr>
            <a:r>
              <a:rPr lang="en" sz="1100">
                <a:latin typeface="Playfair Display"/>
                <a:ea typeface="Playfair Display"/>
                <a:cs typeface="Playfair Display"/>
                <a:sym typeface="Playfair Display"/>
              </a:rPr>
              <a:t>For the graph shown beside, we can see that developed countries such as U.S, Canada, and Australia have large amount talent come in. </a:t>
            </a:r>
            <a:endParaRPr sz="1100">
              <a:latin typeface="Playfair Display"/>
              <a:ea typeface="Playfair Display"/>
              <a:cs typeface="Playfair Display"/>
              <a:sym typeface="Playfair Display"/>
            </a:endParaRPr>
          </a:p>
          <a:p>
            <a:pPr indent="0" lvl="0" marL="0" rtl="0" algn="just">
              <a:lnSpc>
                <a:spcPct val="115000"/>
              </a:lnSpc>
              <a:spcBef>
                <a:spcPts val="0"/>
              </a:spcBef>
              <a:spcAft>
                <a:spcPts val="0"/>
              </a:spcAft>
              <a:buNone/>
            </a:pPr>
            <a:r>
              <a:t/>
            </a:r>
            <a:endParaRPr sz="1100">
              <a:latin typeface="Playfair Display"/>
              <a:ea typeface="Playfair Display"/>
              <a:cs typeface="Playfair Display"/>
              <a:sym typeface="Playfair Display"/>
            </a:endParaRPr>
          </a:p>
          <a:p>
            <a:pPr indent="0" lvl="0" marL="0" rtl="0" algn="just">
              <a:lnSpc>
                <a:spcPct val="115000"/>
              </a:lnSpc>
              <a:spcBef>
                <a:spcPts val="0"/>
              </a:spcBef>
              <a:spcAft>
                <a:spcPts val="0"/>
              </a:spcAft>
              <a:buNone/>
            </a:pPr>
            <a:r>
              <a:rPr lang="en" sz="1100">
                <a:latin typeface="Playfair Display"/>
                <a:ea typeface="Playfair Display"/>
                <a:cs typeface="Playfair Display"/>
                <a:sym typeface="Playfair Display"/>
              </a:rPr>
              <a:t>Countries or regions with high incomes will attract more high-quality talents and increase the inflow of talents. And vice versa.</a:t>
            </a:r>
            <a:endParaRPr sz="1100">
              <a:latin typeface="Playfair Display"/>
              <a:ea typeface="Playfair Display"/>
              <a:cs typeface="Playfair Display"/>
              <a:sym typeface="Playfair Display"/>
            </a:endParaRPr>
          </a:p>
          <a:p>
            <a:pPr indent="0" lvl="0" marL="0" rtl="0" algn="just">
              <a:lnSpc>
                <a:spcPct val="115000"/>
              </a:lnSpc>
              <a:spcBef>
                <a:spcPts val="0"/>
              </a:spcBef>
              <a:spcAft>
                <a:spcPts val="0"/>
              </a:spcAft>
              <a:buNone/>
            </a:pPr>
            <a:r>
              <a:t/>
            </a:r>
            <a:endParaRPr sz="1100">
              <a:latin typeface="Playfair Display"/>
              <a:ea typeface="Playfair Display"/>
              <a:cs typeface="Playfair Display"/>
              <a:sym typeface="Playfair Display"/>
            </a:endParaRPr>
          </a:p>
        </p:txBody>
      </p:sp>
      <p:pic>
        <p:nvPicPr>
          <p:cNvPr id="216" name="Google Shape;216;p26"/>
          <p:cNvPicPr preferRelativeResize="0"/>
          <p:nvPr/>
        </p:nvPicPr>
        <p:blipFill rotWithShape="1">
          <a:blip r:embed="rId3">
            <a:alphaModFix/>
          </a:blip>
          <a:srcRect b="3790" l="12639" r="1729" t="9876"/>
          <a:stretch/>
        </p:blipFill>
        <p:spPr>
          <a:xfrm>
            <a:off x="625125" y="1601175"/>
            <a:ext cx="4741200" cy="26759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27"/>
          <p:cNvSpPr txBox="1"/>
          <p:nvPr/>
        </p:nvSpPr>
        <p:spPr>
          <a:xfrm>
            <a:off x="5797150" y="800425"/>
            <a:ext cx="3048900" cy="28908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t/>
            </a:r>
            <a:endParaRPr sz="1100">
              <a:latin typeface="Playfair Display"/>
              <a:ea typeface="Playfair Display"/>
              <a:cs typeface="Playfair Display"/>
              <a:sym typeface="Playfair Display"/>
            </a:endParaRPr>
          </a:p>
          <a:p>
            <a:pPr indent="0" lvl="0" marL="0" rtl="0" algn="just">
              <a:lnSpc>
                <a:spcPct val="115000"/>
              </a:lnSpc>
              <a:spcBef>
                <a:spcPts val="0"/>
              </a:spcBef>
              <a:spcAft>
                <a:spcPts val="0"/>
              </a:spcAft>
              <a:buNone/>
            </a:pPr>
            <a:r>
              <a:rPr lang="en" sz="1100">
                <a:latin typeface="Playfair Display"/>
                <a:ea typeface="Playfair Display"/>
                <a:cs typeface="Playfair Display"/>
                <a:sym typeface="Playfair Display"/>
              </a:rPr>
              <a:t>Upper middle income class:</a:t>
            </a:r>
            <a:endParaRPr sz="1100">
              <a:latin typeface="Playfair Display"/>
              <a:ea typeface="Playfair Display"/>
              <a:cs typeface="Playfair Display"/>
              <a:sym typeface="Playfair Display"/>
            </a:endParaRPr>
          </a:p>
          <a:p>
            <a:pPr indent="0" lvl="0" marL="0" rtl="0" algn="just">
              <a:lnSpc>
                <a:spcPct val="115000"/>
              </a:lnSpc>
              <a:spcBef>
                <a:spcPts val="0"/>
              </a:spcBef>
              <a:spcAft>
                <a:spcPts val="0"/>
              </a:spcAft>
              <a:buNone/>
            </a:pPr>
            <a:r>
              <a:t/>
            </a:r>
            <a:endParaRPr sz="1100">
              <a:latin typeface="Playfair Display"/>
              <a:ea typeface="Playfair Display"/>
              <a:cs typeface="Playfair Display"/>
              <a:sym typeface="Playfair Display"/>
            </a:endParaRPr>
          </a:p>
          <a:p>
            <a:pPr indent="0" lvl="0" marL="0" rtl="0" algn="just">
              <a:lnSpc>
                <a:spcPct val="115000"/>
              </a:lnSpc>
              <a:spcBef>
                <a:spcPts val="0"/>
              </a:spcBef>
              <a:spcAft>
                <a:spcPts val="0"/>
              </a:spcAft>
              <a:buNone/>
            </a:pPr>
            <a:r>
              <a:rPr lang="en" sz="1100">
                <a:latin typeface="Playfair Display"/>
                <a:ea typeface="Playfair Display"/>
                <a:cs typeface="Playfair Display"/>
                <a:sym typeface="Playfair Display"/>
              </a:rPr>
              <a:t>The above observation is helpful in deciding policies for the migrating income category people. For example, the governments of India and Sudan will focus on creating more jobs in the Data Science field for lower middle income category people. </a:t>
            </a:r>
            <a:endParaRPr sz="1100">
              <a:latin typeface="Playfair Display"/>
              <a:ea typeface="Playfair Display"/>
              <a:cs typeface="Playfair Display"/>
              <a:sym typeface="Playfair Display"/>
            </a:endParaRPr>
          </a:p>
          <a:p>
            <a:pPr indent="0" lvl="0" marL="0" rtl="0" algn="l">
              <a:lnSpc>
                <a:spcPct val="115000"/>
              </a:lnSpc>
              <a:spcBef>
                <a:spcPts val="1200"/>
              </a:spcBef>
              <a:spcAft>
                <a:spcPts val="0"/>
              </a:spcAft>
              <a:buNone/>
            </a:pPr>
            <a:r>
              <a:t/>
            </a:r>
            <a:endParaRPr sz="1100">
              <a:latin typeface="Playfair Display"/>
              <a:ea typeface="Playfair Display"/>
              <a:cs typeface="Playfair Display"/>
              <a:sym typeface="Playfair Display"/>
            </a:endParaRPr>
          </a:p>
          <a:p>
            <a:pPr indent="0" lvl="0" marL="0" rtl="0" algn="l">
              <a:lnSpc>
                <a:spcPct val="115000"/>
              </a:lnSpc>
              <a:spcBef>
                <a:spcPts val="0"/>
              </a:spcBef>
              <a:spcAft>
                <a:spcPts val="0"/>
              </a:spcAft>
              <a:buNone/>
            </a:pPr>
            <a:r>
              <a:t/>
            </a:r>
            <a:endParaRPr sz="1100">
              <a:latin typeface="Playfair Display"/>
              <a:ea typeface="Playfair Display"/>
              <a:cs typeface="Playfair Display"/>
              <a:sym typeface="Playfair Display"/>
            </a:endParaRPr>
          </a:p>
          <a:p>
            <a:pPr indent="0" lvl="0" marL="0" rtl="0" algn="l">
              <a:lnSpc>
                <a:spcPct val="115000"/>
              </a:lnSpc>
              <a:spcBef>
                <a:spcPts val="0"/>
              </a:spcBef>
              <a:spcAft>
                <a:spcPts val="0"/>
              </a:spcAft>
              <a:buNone/>
            </a:pPr>
            <a:r>
              <a:t/>
            </a:r>
            <a:endParaRPr sz="1100">
              <a:latin typeface="Playfair Display"/>
              <a:ea typeface="Playfair Display"/>
              <a:cs typeface="Playfair Display"/>
              <a:sym typeface="Playfair Display"/>
            </a:endParaRPr>
          </a:p>
          <a:p>
            <a:pPr indent="0" lvl="0" marL="0" rtl="0" algn="l">
              <a:spcBef>
                <a:spcPts val="0"/>
              </a:spcBef>
              <a:spcAft>
                <a:spcPts val="0"/>
              </a:spcAft>
              <a:buNone/>
            </a:pPr>
            <a:r>
              <a:t/>
            </a:r>
            <a:endParaRPr>
              <a:latin typeface="Calibri"/>
              <a:ea typeface="Calibri"/>
              <a:cs typeface="Calibri"/>
              <a:sym typeface="Calibri"/>
            </a:endParaRPr>
          </a:p>
        </p:txBody>
      </p:sp>
      <p:pic>
        <p:nvPicPr>
          <p:cNvPr id="222" name="Google Shape;222;p27"/>
          <p:cNvPicPr preferRelativeResize="0"/>
          <p:nvPr/>
        </p:nvPicPr>
        <p:blipFill>
          <a:blip r:embed="rId3">
            <a:alphaModFix/>
          </a:blip>
          <a:stretch>
            <a:fillRect/>
          </a:stretch>
        </p:blipFill>
        <p:spPr>
          <a:xfrm>
            <a:off x="554175" y="800425"/>
            <a:ext cx="5075450" cy="3415268"/>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28"/>
          <p:cNvSpPr txBox="1"/>
          <p:nvPr>
            <p:ph idx="1" type="body"/>
          </p:nvPr>
        </p:nvSpPr>
        <p:spPr>
          <a:xfrm>
            <a:off x="524750" y="735200"/>
            <a:ext cx="7505700" cy="2448000"/>
          </a:xfrm>
          <a:prstGeom prst="rect">
            <a:avLst/>
          </a:prstGeom>
        </p:spPr>
        <p:txBody>
          <a:bodyPr anchorCtr="0" anchor="t" bIns="91425" lIns="91425" spcFirstLastPara="1" rIns="91425" wrap="square" tIns="91425">
            <a:normAutofit/>
          </a:bodyPr>
          <a:lstStyle/>
          <a:p>
            <a:pPr indent="0" lvl="0" marL="0" rtl="0" algn="l">
              <a:lnSpc>
                <a:spcPct val="150000"/>
              </a:lnSpc>
              <a:spcBef>
                <a:spcPts val="0"/>
              </a:spcBef>
              <a:spcAft>
                <a:spcPts val="0"/>
              </a:spcAft>
              <a:buNone/>
            </a:pPr>
            <a:r>
              <a:t/>
            </a:r>
            <a:endParaRPr sz="1800">
              <a:latin typeface="Playfair Display"/>
              <a:ea typeface="Playfair Display"/>
              <a:cs typeface="Playfair Display"/>
              <a:sym typeface="Playfair Display"/>
            </a:endParaRPr>
          </a:p>
          <a:p>
            <a:pPr indent="0" lvl="0" marL="1828800" rtl="0" algn="l">
              <a:lnSpc>
                <a:spcPct val="150000"/>
              </a:lnSpc>
              <a:spcBef>
                <a:spcPts val="0"/>
              </a:spcBef>
              <a:spcAft>
                <a:spcPts val="0"/>
              </a:spcAft>
              <a:buNone/>
            </a:pPr>
            <a:r>
              <a:t/>
            </a:r>
            <a:endParaRPr/>
          </a:p>
        </p:txBody>
      </p:sp>
      <p:sp>
        <p:nvSpPr>
          <p:cNvPr id="228" name="Google Shape;228;p28"/>
          <p:cNvSpPr txBox="1"/>
          <p:nvPr/>
        </p:nvSpPr>
        <p:spPr>
          <a:xfrm>
            <a:off x="5369825" y="1038938"/>
            <a:ext cx="3048900" cy="28908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lang="en" sz="1100">
                <a:latin typeface="Playfair Display"/>
                <a:ea typeface="Playfair Display"/>
                <a:cs typeface="Playfair Display"/>
                <a:sym typeface="Playfair Display"/>
              </a:rPr>
              <a:t>Lower middle income class:</a:t>
            </a:r>
            <a:endParaRPr sz="1100">
              <a:latin typeface="Playfair Display"/>
              <a:ea typeface="Playfair Display"/>
              <a:cs typeface="Playfair Display"/>
              <a:sym typeface="Playfair Display"/>
            </a:endParaRPr>
          </a:p>
          <a:p>
            <a:pPr indent="0" lvl="0" marL="0" rtl="0" algn="just">
              <a:lnSpc>
                <a:spcPct val="115000"/>
              </a:lnSpc>
              <a:spcBef>
                <a:spcPts val="0"/>
              </a:spcBef>
              <a:spcAft>
                <a:spcPts val="0"/>
              </a:spcAft>
              <a:buNone/>
            </a:pPr>
            <a:r>
              <a:t/>
            </a:r>
            <a:endParaRPr sz="1100">
              <a:latin typeface="Playfair Display"/>
              <a:ea typeface="Playfair Display"/>
              <a:cs typeface="Playfair Display"/>
              <a:sym typeface="Playfair Display"/>
            </a:endParaRPr>
          </a:p>
          <a:p>
            <a:pPr indent="0" lvl="0" marL="0" rtl="0" algn="just">
              <a:lnSpc>
                <a:spcPct val="115000"/>
              </a:lnSpc>
              <a:spcBef>
                <a:spcPts val="0"/>
              </a:spcBef>
              <a:spcAft>
                <a:spcPts val="0"/>
              </a:spcAft>
              <a:buNone/>
            </a:pPr>
            <a:r>
              <a:rPr lang="en" sz="1100">
                <a:latin typeface="Playfair Display"/>
                <a:ea typeface="Playfair Display"/>
                <a:cs typeface="Playfair Display"/>
                <a:sym typeface="Playfair Display"/>
              </a:rPr>
              <a:t>As can be seen, the migration numbers for a country depend on the income class.  If we consider lower middle income category migrations, higher numbers are seen in countries like India, Sudan, Morocco, etc. But we don’t see any migration in the upper middle income category from these countries. Migrations in this income class are majorly from countries like Iran, Algeria, Turkey, Brazil etc</a:t>
            </a:r>
            <a:endParaRPr sz="1100">
              <a:latin typeface="Playfair Display"/>
              <a:ea typeface="Playfair Display"/>
              <a:cs typeface="Playfair Display"/>
              <a:sym typeface="Playfair Display"/>
            </a:endParaRPr>
          </a:p>
          <a:p>
            <a:pPr indent="0" lvl="0" marL="0" rtl="0" algn="l">
              <a:spcBef>
                <a:spcPts val="1200"/>
              </a:spcBef>
              <a:spcAft>
                <a:spcPts val="0"/>
              </a:spcAft>
              <a:buNone/>
            </a:pPr>
            <a:r>
              <a:t/>
            </a:r>
            <a:endParaRPr>
              <a:latin typeface="Playfair Display"/>
              <a:ea typeface="Playfair Display"/>
              <a:cs typeface="Playfair Display"/>
              <a:sym typeface="Playfair Display"/>
            </a:endParaRPr>
          </a:p>
        </p:txBody>
      </p:sp>
      <p:pic>
        <p:nvPicPr>
          <p:cNvPr id="229" name="Google Shape;229;p28"/>
          <p:cNvPicPr preferRelativeResize="0"/>
          <p:nvPr/>
        </p:nvPicPr>
        <p:blipFill>
          <a:blip r:embed="rId3">
            <a:alphaModFix/>
          </a:blip>
          <a:stretch>
            <a:fillRect/>
          </a:stretch>
        </p:blipFill>
        <p:spPr>
          <a:xfrm>
            <a:off x="674400" y="965500"/>
            <a:ext cx="4492250" cy="30376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29"/>
          <p:cNvSpPr txBox="1"/>
          <p:nvPr>
            <p:ph type="title"/>
          </p:nvPr>
        </p:nvSpPr>
        <p:spPr>
          <a:xfrm>
            <a:off x="819150" y="874875"/>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latin typeface="Playfair Display"/>
                <a:ea typeface="Playfair Display"/>
                <a:cs typeface="Playfair Display"/>
                <a:sym typeface="Playfair Display"/>
              </a:rPr>
              <a:t>Conclusions </a:t>
            </a:r>
            <a:endParaRPr>
              <a:latin typeface="Playfair Display"/>
              <a:ea typeface="Playfair Display"/>
              <a:cs typeface="Playfair Display"/>
              <a:sym typeface="Playfair Display"/>
            </a:endParaRPr>
          </a:p>
        </p:txBody>
      </p:sp>
      <p:sp>
        <p:nvSpPr>
          <p:cNvPr id="235" name="Google Shape;235;p29"/>
          <p:cNvSpPr txBox="1"/>
          <p:nvPr>
            <p:ph idx="1" type="body"/>
          </p:nvPr>
        </p:nvSpPr>
        <p:spPr>
          <a:xfrm>
            <a:off x="819150" y="1717075"/>
            <a:ext cx="7505700" cy="2448000"/>
          </a:xfrm>
          <a:prstGeom prst="rect">
            <a:avLst/>
          </a:prstGeom>
        </p:spPr>
        <p:txBody>
          <a:bodyPr anchorCtr="0" anchor="t" bIns="91425" lIns="91425" spcFirstLastPara="1" rIns="91425" wrap="square" tIns="91425">
            <a:normAutofit fontScale="85000" lnSpcReduction="10000"/>
          </a:bodyPr>
          <a:lstStyle/>
          <a:p>
            <a:pPr indent="-298767" lvl="0" marL="457200" rtl="0" algn="l">
              <a:lnSpc>
                <a:spcPct val="200000"/>
              </a:lnSpc>
              <a:spcBef>
                <a:spcPts val="0"/>
              </a:spcBef>
              <a:spcAft>
                <a:spcPts val="0"/>
              </a:spcAft>
              <a:buSzPct val="100000"/>
              <a:buFont typeface="Playfair Display"/>
              <a:buChar char="❖"/>
            </a:pPr>
            <a:r>
              <a:rPr lang="en">
                <a:latin typeface="Playfair Display"/>
                <a:ea typeface="Playfair Display"/>
                <a:cs typeface="Playfair Display"/>
                <a:sym typeface="Playfair Display"/>
              </a:rPr>
              <a:t>Migration</a:t>
            </a:r>
            <a:r>
              <a:rPr lang="en">
                <a:latin typeface="Playfair Display"/>
                <a:ea typeface="Playfair Display"/>
                <a:cs typeface="Playfair Display"/>
                <a:sym typeface="Playfair Display"/>
              </a:rPr>
              <a:t> has been increasing from 2015 to 2019, with a peak of skilled migrants in 2017</a:t>
            </a:r>
            <a:endParaRPr>
              <a:latin typeface="Playfair Display"/>
              <a:ea typeface="Playfair Display"/>
              <a:cs typeface="Playfair Display"/>
              <a:sym typeface="Playfair Display"/>
            </a:endParaRPr>
          </a:p>
          <a:p>
            <a:pPr indent="-298767" lvl="0" marL="457200" rtl="0" algn="l">
              <a:lnSpc>
                <a:spcPct val="200000"/>
              </a:lnSpc>
              <a:spcBef>
                <a:spcPts val="0"/>
              </a:spcBef>
              <a:spcAft>
                <a:spcPts val="0"/>
              </a:spcAft>
              <a:buSzPct val="100000"/>
              <a:buFont typeface="Playfair Display"/>
              <a:buChar char="❖"/>
            </a:pPr>
            <a:r>
              <a:rPr lang="en">
                <a:latin typeface="Playfair Display"/>
                <a:ea typeface="Playfair Display"/>
                <a:cs typeface="Playfair Display"/>
                <a:sym typeface="Playfair Display"/>
              </a:rPr>
              <a:t>Migration has declined in 2019 mainly due to covid pandemic</a:t>
            </a:r>
            <a:endParaRPr>
              <a:latin typeface="Playfair Display"/>
              <a:ea typeface="Playfair Display"/>
              <a:cs typeface="Playfair Display"/>
              <a:sym typeface="Playfair Display"/>
            </a:endParaRPr>
          </a:p>
          <a:p>
            <a:pPr indent="-298767" lvl="0" marL="457200" rtl="0" algn="l">
              <a:lnSpc>
                <a:spcPct val="200000"/>
              </a:lnSpc>
              <a:spcBef>
                <a:spcPts val="0"/>
              </a:spcBef>
              <a:spcAft>
                <a:spcPts val="0"/>
              </a:spcAft>
              <a:buSzPct val="100000"/>
              <a:buFont typeface="Playfair Display"/>
              <a:buChar char="❖"/>
            </a:pPr>
            <a:r>
              <a:rPr lang="en">
                <a:latin typeface="Playfair Display"/>
                <a:ea typeface="Playfair Display"/>
                <a:cs typeface="Playfair Display"/>
                <a:sym typeface="Playfair Display"/>
              </a:rPr>
              <a:t>T</a:t>
            </a:r>
            <a:r>
              <a:rPr lang="en">
                <a:latin typeface="Playfair Display"/>
                <a:ea typeface="Playfair Display"/>
                <a:cs typeface="Playfair Display"/>
                <a:sym typeface="Playfair Display"/>
              </a:rPr>
              <a:t>ech skill migrants took the lumpshare of migrants in all regions for all the years </a:t>
            </a:r>
            <a:endParaRPr>
              <a:latin typeface="Playfair Display"/>
              <a:ea typeface="Playfair Display"/>
              <a:cs typeface="Playfair Display"/>
              <a:sym typeface="Playfair Display"/>
            </a:endParaRPr>
          </a:p>
          <a:p>
            <a:pPr indent="-298767" lvl="0" marL="457200" rtl="0" algn="l">
              <a:lnSpc>
                <a:spcPct val="200000"/>
              </a:lnSpc>
              <a:spcBef>
                <a:spcPts val="0"/>
              </a:spcBef>
              <a:spcAft>
                <a:spcPts val="0"/>
              </a:spcAft>
              <a:buSzPct val="100000"/>
              <a:buFont typeface="Playfair Display"/>
              <a:buChar char="❖"/>
            </a:pPr>
            <a:r>
              <a:rPr lang="en">
                <a:latin typeface="Playfair Display"/>
                <a:ea typeface="Playfair Display"/>
                <a:cs typeface="Playfair Display"/>
                <a:sym typeface="Playfair Display"/>
              </a:rPr>
              <a:t>US and Canada have the highest positions in tech and disruptive tech skills </a:t>
            </a:r>
            <a:endParaRPr>
              <a:latin typeface="Playfair Display"/>
              <a:ea typeface="Playfair Display"/>
              <a:cs typeface="Playfair Display"/>
              <a:sym typeface="Playfair Display"/>
            </a:endParaRPr>
          </a:p>
          <a:p>
            <a:pPr indent="-298767" lvl="0" marL="457200" rtl="0" algn="l">
              <a:lnSpc>
                <a:spcPct val="200000"/>
              </a:lnSpc>
              <a:spcBef>
                <a:spcPts val="0"/>
              </a:spcBef>
              <a:spcAft>
                <a:spcPts val="0"/>
              </a:spcAft>
              <a:buSzPct val="100000"/>
              <a:buFont typeface="Playfair Display"/>
              <a:buChar char="❖"/>
            </a:pPr>
            <a:r>
              <a:rPr lang="en">
                <a:latin typeface="Playfair Display"/>
                <a:ea typeface="Playfair Display"/>
                <a:cs typeface="Playfair Display"/>
                <a:sym typeface="Playfair Display"/>
              </a:rPr>
              <a:t>US and Canada also have the </a:t>
            </a:r>
            <a:r>
              <a:rPr lang="en">
                <a:latin typeface="Playfair Display"/>
                <a:ea typeface="Playfair Display"/>
                <a:cs typeface="Playfair Display"/>
                <a:sym typeface="Playfair Display"/>
              </a:rPr>
              <a:t>highest</a:t>
            </a:r>
            <a:r>
              <a:rPr lang="en">
                <a:latin typeface="Playfair Display"/>
                <a:ea typeface="Playfair Display"/>
                <a:cs typeface="Playfair Display"/>
                <a:sym typeface="Playfair Display"/>
              </a:rPr>
              <a:t> </a:t>
            </a:r>
            <a:r>
              <a:rPr lang="en">
                <a:latin typeface="Playfair Display"/>
                <a:ea typeface="Playfair Display"/>
                <a:cs typeface="Playfair Display"/>
                <a:sym typeface="Playfair Display"/>
              </a:rPr>
              <a:t>positions</a:t>
            </a:r>
            <a:r>
              <a:rPr lang="en">
                <a:latin typeface="Playfair Display"/>
                <a:ea typeface="Playfair Display"/>
                <a:cs typeface="Playfair Display"/>
                <a:sym typeface="Playfair Display"/>
              </a:rPr>
              <a:t> and migrants in the field of data science</a:t>
            </a:r>
            <a:endParaRPr>
              <a:latin typeface="Playfair Display"/>
              <a:ea typeface="Playfair Display"/>
              <a:cs typeface="Playfair Display"/>
              <a:sym typeface="Playfair Display"/>
            </a:endParaRPr>
          </a:p>
          <a:p>
            <a:pPr indent="-298767" lvl="0" marL="457200" rtl="0" algn="l">
              <a:lnSpc>
                <a:spcPct val="200000"/>
              </a:lnSpc>
              <a:spcBef>
                <a:spcPts val="0"/>
              </a:spcBef>
              <a:spcAft>
                <a:spcPts val="0"/>
              </a:spcAft>
              <a:buSzPct val="100000"/>
              <a:buFont typeface="Playfair Display"/>
              <a:buChar char="❖"/>
            </a:pPr>
            <a:r>
              <a:rPr lang="en">
                <a:latin typeface="Playfair Display"/>
                <a:ea typeface="Playfair Display"/>
                <a:cs typeface="Playfair Display"/>
                <a:sym typeface="Playfair Display"/>
              </a:rPr>
              <a:t>Migrant rate is dependent upon a country’s income classification</a:t>
            </a:r>
            <a:endParaRPr>
              <a:latin typeface="Playfair Display"/>
              <a:ea typeface="Playfair Display"/>
              <a:cs typeface="Playfair Display"/>
              <a:sym typeface="Playfair Display"/>
            </a:endParaRPr>
          </a:p>
          <a:p>
            <a:pPr indent="0" lvl="0" marL="457200" rtl="0" algn="l">
              <a:lnSpc>
                <a:spcPct val="200000"/>
              </a:lnSpc>
              <a:spcBef>
                <a:spcPts val="1200"/>
              </a:spcBef>
              <a:spcAft>
                <a:spcPts val="1200"/>
              </a:spcAft>
              <a:buNone/>
            </a:pPr>
            <a:r>
              <a:t/>
            </a:r>
            <a:endParaRPr>
              <a:latin typeface="Playfair Display"/>
              <a:ea typeface="Playfair Display"/>
              <a:cs typeface="Playfair Display"/>
              <a:sym typeface="Playfair Display"/>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30"/>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latin typeface="Playfair Display"/>
                <a:ea typeface="Playfair Display"/>
                <a:cs typeface="Playfair Display"/>
                <a:sym typeface="Playfair Display"/>
              </a:rPr>
              <a:t>References </a:t>
            </a:r>
            <a:endParaRPr>
              <a:latin typeface="Playfair Display"/>
              <a:ea typeface="Playfair Display"/>
              <a:cs typeface="Playfair Display"/>
              <a:sym typeface="Playfair Display"/>
            </a:endParaRPr>
          </a:p>
        </p:txBody>
      </p:sp>
      <p:sp>
        <p:nvSpPr>
          <p:cNvPr id="241" name="Google Shape;241;p30"/>
          <p:cNvSpPr txBox="1"/>
          <p:nvPr>
            <p:ph idx="1" type="body"/>
          </p:nvPr>
        </p:nvSpPr>
        <p:spPr>
          <a:xfrm>
            <a:off x="819150" y="1990725"/>
            <a:ext cx="7505700" cy="2448000"/>
          </a:xfrm>
          <a:prstGeom prst="rect">
            <a:avLst/>
          </a:prstGeom>
        </p:spPr>
        <p:txBody>
          <a:bodyPr anchorCtr="0" anchor="t" bIns="91425" lIns="91425" spcFirstLastPara="1" rIns="91425" wrap="square" tIns="91425">
            <a:normAutofit fontScale="92500" lnSpcReduction="10000"/>
          </a:bodyPr>
          <a:lstStyle/>
          <a:p>
            <a:pPr indent="-287337" lvl="0" marL="457200" rtl="0" algn="l">
              <a:lnSpc>
                <a:spcPct val="115000"/>
              </a:lnSpc>
              <a:spcBef>
                <a:spcPts val="0"/>
              </a:spcBef>
              <a:spcAft>
                <a:spcPts val="0"/>
              </a:spcAft>
              <a:buClr>
                <a:srgbClr val="000000"/>
              </a:buClr>
              <a:buSzPct val="100000"/>
              <a:buFont typeface="Playfair Display"/>
              <a:buChar char="❖"/>
            </a:pPr>
            <a:r>
              <a:rPr lang="en" sz="1000">
                <a:solidFill>
                  <a:srgbClr val="000000"/>
                </a:solidFill>
                <a:highlight>
                  <a:srgbClr val="FFFFFF"/>
                </a:highlight>
                <a:latin typeface="Playfair Display"/>
                <a:ea typeface="Playfair Display"/>
                <a:cs typeface="Playfair Display"/>
                <a:sym typeface="Playfair Display"/>
              </a:rPr>
              <a:t>Weinar, A. and Klekowski von Koppenfels, A., 2020. </a:t>
            </a:r>
            <a:r>
              <a:rPr i="1" lang="en" sz="1000">
                <a:solidFill>
                  <a:srgbClr val="000000"/>
                </a:solidFill>
                <a:highlight>
                  <a:srgbClr val="FFFFFF"/>
                </a:highlight>
                <a:latin typeface="Playfair Display"/>
                <a:ea typeface="Playfair Display"/>
                <a:cs typeface="Playfair Display"/>
                <a:sym typeface="Playfair Display"/>
              </a:rPr>
              <a:t>Highly Skilled Migration: Concept and Definitions</a:t>
            </a:r>
            <a:r>
              <a:rPr lang="en" sz="1000">
                <a:solidFill>
                  <a:srgbClr val="000000"/>
                </a:solidFill>
                <a:highlight>
                  <a:srgbClr val="FFFFFF"/>
                </a:highlight>
                <a:latin typeface="Playfair Display"/>
                <a:ea typeface="Playfair Display"/>
                <a:cs typeface="Playfair Display"/>
                <a:sym typeface="Playfair Display"/>
              </a:rPr>
              <a:t>. [online] SpringerLink. Available at: &lt;https://link.springer.com/chapter/10.1007/978-3-030-42204-2_2&gt; [Accessed 19 November 2021].</a:t>
            </a:r>
            <a:endParaRPr sz="1000">
              <a:solidFill>
                <a:srgbClr val="000000"/>
              </a:solidFill>
              <a:highlight>
                <a:srgbClr val="FFFFFF"/>
              </a:highlight>
              <a:latin typeface="Playfair Display"/>
              <a:ea typeface="Playfair Display"/>
              <a:cs typeface="Playfair Display"/>
              <a:sym typeface="Playfair Display"/>
            </a:endParaRPr>
          </a:p>
          <a:p>
            <a:pPr indent="0" lvl="0" marL="457200" rtl="0" algn="l">
              <a:lnSpc>
                <a:spcPct val="115000"/>
              </a:lnSpc>
              <a:spcBef>
                <a:spcPts val="0"/>
              </a:spcBef>
              <a:spcAft>
                <a:spcPts val="0"/>
              </a:spcAft>
              <a:buNone/>
            </a:pPr>
            <a:r>
              <a:t/>
            </a:r>
            <a:endParaRPr sz="1000">
              <a:solidFill>
                <a:srgbClr val="000000"/>
              </a:solidFill>
              <a:highlight>
                <a:srgbClr val="FFFFFF"/>
              </a:highlight>
              <a:latin typeface="Playfair Display"/>
              <a:ea typeface="Playfair Display"/>
              <a:cs typeface="Playfair Display"/>
              <a:sym typeface="Playfair Display"/>
            </a:endParaRPr>
          </a:p>
          <a:p>
            <a:pPr indent="-287337" lvl="0" marL="457200" rtl="0" algn="l">
              <a:lnSpc>
                <a:spcPct val="115000"/>
              </a:lnSpc>
              <a:spcBef>
                <a:spcPts val="0"/>
              </a:spcBef>
              <a:spcAft>
                <a:spcPts val="0"/>
              </a:spcAft>
              <a:buClr>
                <a:srgbClr val="000000"/>
              </a:buClr>
              <a:buSzPct val="100000"/>
              <a:buFont typeface="Playfair Display"/>
              <a:buChar char="❖"/>
            </a:pPr>
            <a:r>
              <a:rPr lang="en" sz="1000">
                <a:solidFill>
                  <a:srgbClr val="000000"/>
                </a:solidFill>
                <a:highlight>
                  <a:srgbClr val="FFFFFF"/>
                </a:highlight>
                <a:latin typeface="Playfair Display"/>
                <a:ea typeface="Playfair Display"/>
                <a:cs typeface="Playfair Display"/>
                <a:sym typeface="Playfair Display"/>
              </a:rPr>
              <a:t>Juni Zhu, T., Fritzler, A. and Orlowski, J., n.d. </a:t>
            </a:r>
            <a:r>
              <a:rPr i="1" lang="en" sz="1000">
                <a:solidFill>
                  <a:srgbClr val="000000"/>
                </a:solidFill>
                <a:highlight>
                  <a:srgbClr val="FFFFFF"/>
                </a:highlight>
                <a:latin typeface="Playfair Display"/>
                <a:ea typeface="Playfair Display"/>
                <a:cs typeface="Playfair Display"/>
                <a:sym typeface="Playfair Display"/>
              </a:rPr>
              <a:t>Data Insights: JOBS, SKILLS AND MIGRATION TRENDS METHODOLOGY &amp; VALIDATION RESULTS</a:t>
            </a:r>
            <a:r>
              <a:rPr lang="en" sz="1000">
                <a:solidFill>
                  <a:srgbClr val="000000"/>
                </a:solidFill>
                <a:highlight>
                  <a:srgbClr val="FFFFFF"/>
                </a:highlight>
                <a:latin typeface="Playfair Display"/>
                <a:ea typeface="Playfair Display"/>
                <a:cs typeface="Playfair Display"/>
                <a:sym typeface="Playfair Display"/>
              </a:rPr>
              <a:t>. [online] Documents1.worldbank.org. Available at: &lt;https://documents1.worldbank.org/curated/en/827991542143093021/pdf/World-Bank-Group-LinkedIn-Data-Insights-Jobs-Skills-and-Migration-Trends-Methodology-and-Validation-Results.pdf&gt; [Accessed 19 November 2021].</a:t>
            </a:r>
            <a:endParaRPr sz="1000">
              <a:solidFill>
                <a:srgbClr val="000000"/>
              </a:solidFill>
              <a:highlight>
                <a:srgbClr val="FFFFFF"/>
              </a:highlight>
              <a:latin typeface="Playfair Display"/>
              <a:ea typeface="Playfair Display"/>
              <a:cs typeface="Playfair Display"/>
              <a:sym typeface="Playfair Display"/>
            </a:endParaRPr>
          </a:p>
          <a:p>
            <a:pPr indent="0" lvl="0" marL="457200" rtl="0" algn="l">
              <a:lnSpc>
                <a:spcPct val="115000"/>
              </a:lnSpc>
              <a:spcBef>
                <a:spcPts val="0"/>
              </a:spcBef>
              <a:spcAft>
                <a:spcPts val="0"/>
              </a:spcAft>
              <a:buNone/>
            </a:pPr>
            <a:r>
              <a:t/>
            </a:r>
            <a:endParaRPr sz="1000">
              <a:solidFill>
                <a:srgbClr val="000000"/>
              </a:solidFill>
              <a:highlight>
                <a:srgbClr val="FFFFFF"/>
              </a:highlight>
              <a:latin typeface="Playfair Display"/>
              <a:ea typeface="Playfair Display"/>
              <a:cs typeface="Playfair Display"/>
              <a:sym typeface="Playfair Display"/>
            </a:endParaRPr>
          </a:p>
          <a:p>
            <a:pPr indent="-287337" lvl="0" marL="457200" rtl="0" algn="l">
              <a:lnSpc>
                <a:spcPct val="115000"/>
              </a:lnSpc>
              <a:spcBef>
                <a:spcPts val="0"/>
              </a:spcBef>
              <a:spcAft>
                <a:spcPts val="0"/>
              </a:spcAft>
              <a:buClr>
                <a:srgbClr val="000000"/>
              </a:buClr>
              <a:buSzPct val="100000"/>
              <a:buFont typeface="Playfair Display"/>
              <a:buChar char="❖"/>
            </a:pPr>
            <a:r>
              <a:rPr lang="en" sz="1000">
                <a:solidFill>
                  <a:srgbClr val="000000"/>
                </a:solidFill>
                <a:highlight>
                  <a:srgbClr val="FFFFFF"/>
                </a:highlight>
                <a:latin typeface="Playfair Display"/>
                <a:ea typeface="Playfair Display"/>
                <a:cs typeface="Playfair Display"/>
                <a:sym typeface="Playfair Display"/>
              </a:rPr>
              <a:t>Clemens, M., 2013. </a:t>
            </a:r>
            <a:r>
              <a:rPr i="1" lang="en" sz="1000">
                <a:solidFill>
                  <a:srgbClr val="000000"/>
                </a:solidFill>
                <a:highlight>
                  <a:srgbClr val="FFFFFF"/>
                </a:highlight>
                <a:latin typeface="Playfair Display"/>
                <a:ea typeface="Playfair Display"/>
                <a:cs typeface="Playfair Display"/>
                <a:sym typeface="Playfair Display"/>
              </a:rPr>
              <a:t>What Do We Know About Skilled Migration and Development?</a:t>
            </a:r>
            <a:r>
              <a:rPr lang="en" sz="1000">
                <a:solidFill>
                  <a:srgbClr val="000000"/>
                </a:solidFill>
                <a:highlight>
                  <a:srgbClr val="FFFFFF"/>
                </a:highlight>
                <a:latin typeface="Playfair Display"/>
                <a:ea typeface="Playfair Display"/>
                <a:cs typeface="Playfair Display"/>
                <a:sym typeface="Playfair Display"/>
              </a:rPr>
              <a:t> [online] Migrationpolicy.org. Available at: &lt;https://www.migrationpolicy.org/pubs/SkilledMigration-Development.pdf&gt; [Accessed 19 November 2021].</a:t>
            </a:r>
            <a:endParaRPr sz="1000">
              <a:solidFill>
                <a:srgbClr val="000000"/>
              </a:solidFill>
              <a:highlight>
                <a:srgbClr val="FFFFFF"/>
              </a:highlight>
              <a:latin typeface="Playfair Display"/>
              <a:ea typeface="Playfair Display"/>
              <a:cs typeface="Playfair Display"/>
              <a:sym typeface="Playfair Display"/>
            </a:endParaRPr>
          </a:p>
          <a:p>
            <a:pPr indent="0" lvl="0" marL="457200" rtl="0" algn="l">
              <a:lnSpc>
                <a:spcPct val="115000"/>
              </a:lnSpc>
              <a:spcBef>
                <a:spcPts val="0"/>
              </a:spcBef>
              <a:spcAft>
                <a:spcPts val="0"/>
              </a:spcAft>
              <a:buNone/>
            </a:pPr>
            <a:r>
              <a:t/>
            </a:r>
            <a:endParaRPr sz="1000">
              <a:solidFill>
                <a:srgbClr val="000000"/>
              </a:solidFill>
              <a:highlight>
                <a:srgbClr val="FFFFFF"/>
              </a:highlight>
              <a:latin typeface="Playfair Display"/>
              <a:ea typeface="Playfair Display"/>
              <a:cs typeface="Playfair Display"/>
              <a:sym typeface="Playfair Display"/>
            </a:endParaRPr>
          </a:p>
          <a:p>
            <a:pPr indent="-287337" lvl="0" marL="457200" rtl="0" algn="l">
              <a:lnSpc>
                <a:spcPct val="115000"/>
              </a:lnSpc>
              <a:spcBef>
                <a:spcPts val="0"/>
              </a:spcBef>
              <a:spcAft>
                <a:spcPts val="0"/>
              </a:spcAft>
              <a:buClr>
                <a:srgbClr val="000000"/>
              </a:buClr>
              <a:buSzPct val="100000"/>
              <a:buFont typeface="Playfair Display"/>
              <a:buChar char="❖"/>
            </a:pPr>
            <a:r>
              <a:rPr lang="en" sz="1000">
                <a:solidFill>
                  <a:srgbClr val="000000"/>
                </a:solidFill>
                <a:highlight>
                  <a:srgbClr val="FFFFFF"/>
                </a:highlight>
                <a:latin typeface="Playfair Display"/>
                <a:ea typeface="Playfair Display"/>
                <a:cs typeface="Playfair Display"/>
                <a:sym typeface="Playfair Display"/>
              </a:rPr>
              <a:t>Celasun, O., Milesi-Ferretti, G. and Obstfeld, M., 2017. </a:t>
            </a:r>
            <a:r>
              <a:rPr i="1" lang="en" sz="1000">
                <a:solidFill>
                  <a:srgbClr val="000000"/>
                </a:solidFill>
                <a:highlight>
                  <a:srgbClr val="FFFFFF"/>
                </a:highlight>
                <a:latin typeface="Playfair Display"/>
                <a:ea typeface="Playfair Display"/>
                <a:cs typeface="Playfair Display"/>
                <a:sym typeface="Playfair Display"/>
              </a:rPr>
              <a:t>The Year in Review: Global Economy in 5 Charts</a:t>
            </a:r>
            <a:r>
              <a:rPr lang="en" sz="1000">
                <a:solidFill>
                  <a:srgbClr val="000000"/>
                </a:solidFill>
                <a:highlight>
                  <a:srgbClr val="FFFFFF"/>
                </a:highlight>
                <a:latin typeface="Playfair Display"/>
                <a:ea typeface="Playfair Display"/>
                <a:cs typeface="Playfair Display"/>
                <a:sym typeface="Playfair Display"/>
              </a:rPr>
              <a:t>. [online] IMFBlog. Available at: &lt;https://blogs.imf.org/2017/12/17/the-year-in-review-global-economy-in-5-charts/&gt; [Accessed 4 December 2021].</a:t>
            </a:r>
            <a:endParaRPr sz="1000">
              <a:solidFill>
                <a:srgbClr val="000000"/>
              </a:solidFill>
              <a:highlight>
                <a:srgbClr val="FFFFFF"/>
              </a:highlight>
              <a:latin typeface="Playfair Display"/>
              <a:ea typeface="Playfair Display"/>
              <a:cs typeface="Playfair Display"/>
              <a:sym typeface="Playfair Display"/>
            </a:endParaRPr>
          </a:p>
          <a:p>
            <a:pPr indent="0" lvl="0" marL="0" rtl="0" algn="l">
              <a:spcBef>
                <a:spcPts val="0"/>
              </a:spcBef>
              <a:spcAft>
                <a:spcPts val="1200"/>
              </a:spcAft>
              <a:buNone/>
            </a:pPr>
            <a:r>
              <a:t/>
            </a:r>
            <a:endParaRPr>
              <a:latin typeface="Playfair Display"/>
              <a:ea typeface="Playfair Display"/>
              <a:cs typeface="Playfair Display"/>
              <a:sym typeface="Playfair Display"/>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31"/>
          <p:cNvSpPr txBox="1"/>
          <p:nvPr>
            <p:ph type="title"/>
          </p:nvPr>
        </p:nvSpPr>
        <p:spPr>
          <a:xfrm>
            <a:off x="1122575" y="1200850"/>
            <a:ext cx="19191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Questions</a:t>
            </a:r>
            <a:endParaRPr/>
          </a:p>
        </p:txBody>
      </p:sp>
      <p:pic>
        <p:nvPicPr>
          <p:cNvPr id="247" name="Google Shape;247;p31"/>
          <p:cNvPicPr preferRelativeResize="0"/>
          <p:nvPr/>
        </p:nvPicPr>
        <p:blipFill rotWithShape="1">
          <a:blip r:embed="rId3">
            <a:alphaModFix/>
          </a:blip>
          <a:srcRect b="0" l="18140" r="0" t="0"/>
          <a:stretch/>
        </p:blipFill>
        <p:spPr>
          <a:xfrm>
            <a:off x="2954600" y="279300"/>
            <a:ext cx="2803150" cy="4565675"/>
          </a:xfrm>
          <a:prstGeom prst="rect">
            <a:avLst/>
          </a:prstGeom>
          <a:noFill/>
          <a:ln>
            <a:noFill/>
          </a:ln>
        </p:spPr>
      </p:pic>
      <p:sp>
        <p:nvSpPr>
          <p:cNvPr id="248" name="Google Shape;248;p31"/>
          <p:cNvSpPr txBox="1"/>
          <p:nvPr/>
        </p:nvSpPr>
        <p:spPr>
          <a:xfrm>
            <a:off x="5972375" y="4536650"/>
            <a:ext cx="29454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400">
                <a:latin typeface="Calibri"/>
                <a:ea typeface="Calibri"/>
                <a:cs typeface="Calibri"/>
                <a:sym typeface="Calibri"/>
              </a:rPr>
              <a:t>https://www.google.com/url?sa=i&amp;url=https%3A%2F%2Fstrengthrunning.com%2F2011%2F10%2Fquestions-every-runner-should-be-able-to-answer%2F&amp;psig=AOvVaw2u5NQFMAn40_lLFVgcDgTM&amp;ust=1638981478420000&amp;source=images&amp;cd=vfe&amp;ved=0CAsQjRxqFwoTCJjw3IGQ0vQCFQAAAAAdAAAAABAD</a:t>
            </a:r>
            <a:endParaRPr sz="400">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14"/>
          <p:cNvSpPr txBox="1"/>
          <p:nvPr>
            <p:ph type="title"/>
          </p:nvPr>
        </p:nvSpPr>
        <p:spPr>
          <a:xfrm>
            <a:off x="819150" y="60355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3400">
                <a:latin typeface="Playfair Display"/>
                <a:ea typeface="Playfair Display"/>
                <a:cs typeface="Playfair Display"/>
                <a:sym typeface="Playfair Display"/>
              </a:rPr>
              <a:t>Agenda</a:t>
            </a:r>
            <a:endParaRPr sz="3400">
              <a:latin typeface="Playfair Display"/>
              <a:ea typeface="Playfair Display"/>
              <a:cs typeface="Playfair Display"/>
              <a:sym typeface="Playfair Display"/>
            </a:endParaRPr>
          </a:p>
        </p:txBody>
      </p:sp>
      <p:sp>
        <p:nvSpPr>
          <p:cNvPr id="135" name="Google Shape;135;p14"/>
          <p:cNvSpPr txBox="1"/>
          <p:nvPr>
            <p:ph idx="1" type="body"/>
          </p:nvPr>
        </p:nvSpPr>
        <p:spPr>
          <a:xfrm>
            <a:off x="819150" y="1468100"/>
            <a:ext cx="7505700" cy="2448000"/>
          </a:xfrm>
          <a:prstGeom prst="rect">
            <a:avLst/>
          </a:prstGeom>
        </p:spPr>
        <p:txBody>
          <a:bodyPr anchorCtr="0" anchor="t" bIns="91425" lIns="91425" spcFirstLastPara="1" rIns="91425" wrap="square" tIns="91425">
            <a:noAutofit/>
          </a:bodyPr>
          <a:lstStyle/>
          <a:p>
            <a:pPr indent="-336550" lvl="0" marL="457200" rtl="0" algn="l">
              <a:lnSpc>
                <a:spcPct val="150000"/>
              </a:lnSpc>
              <a:spcBef>
                <a:spcPts val="0"/>
              </a:spcBef>
              <a:spcAft>
                <a:spcPts val="0"/>
              </a:spcAft>
              <a:buSzPts val="1700"/>
              <a:buFont typeface="Playfair Display"/>
              <a:buChar char="●"/>
            </a:pPr>
            <a:r>
              <a:rPr lang="en" sz="1700">
                <a:latin typeface="Playfair Display"/>
                <a:ea typeface="Playfair Display"/>
                <a:cs typeface="Playfair Display"/>
                <a:sym typeface="Playfair Display"/>
              </a:rPr>
              <a:t>Introduction</a:t>
            </a:r>
            <a:endParaRPr sz="1700">
              <a:latin typeface="Playfair Display"/>
              <a:ea typeface="Playfair Display"/>
              <a:cs typeface="Playfair Display"/>
              <a:sym typeface="Playfair Display"/>
            </a:endParaRPr>
          </a:p>
          <a:p>
            <a:pPr indent="-336550" lvl="0" marL="457200" rtl="0" algn="l">
              <a:lnSpc>
                <a:spcPct val="150000"/>
              </a:lnSpc>
              <a:spcBef>
                <a:spcPts val="0"/>
              </a:spcBef>
              <a:spcAft>
                <a:spcPts val="0"/>
              </a:spcAft>
              <a:buSzPts val="1700"/>
              <a:buFont typeface="Playfair Display"/>
              <a:buChar char="●"/>
            </a:pPr>
            <a:r>
              <a:rPr lang="en" sz="1700">
                <a:latin typeface="Playfair Display"/>
                <a:ea typeface="Playfair Display"/>
                <a:cs typeface="Playfair Display"/>
                <a:sym typeface="Playfair Display"/>
              </a:rPr>
              <a:t>Objectives and Goals</a:t>
            </a:r>
            <a:endParaRPr sz="1700">
              <a:latin typeface="Playfair Display"/>
              <a:ea typeface="Playfair Display"/>
              <a:cs typeface="Playfair Display"/>
              <a:sym typeface="Playfair Display"/>
            </a:endParaRPr>
          </a:p>
          <a:p>
            <a:pPr indent="-336550" lvl="0" marL="457200" rtl="0" algn="l">
              <a:lnSpc>
                <a:spcPct val="150000"/>
              </a:lnSpc>
              <a:spcBef>
                <a:spcPts val="0"/>
              </a:spcBef>
              <a:spcAft>
                <a:spcPts val="0"/>
              </a:spcAft>
              <a:buSzPts val="1700"/>
              <a:buFont typeface="Playfair Display"/>
              <a:buChar char="●"/>
            </a:pPr>
            <a:r>
              <a:rPr lang="en" sz="1700">
                <a:latin typeface="Playfair Display"/>
                <a:ea typeface="Playfair Display"/>
                <a:cs typeface="Playfair Display"/>
                <a:sym typeface="Playfair Display"/>
              </a:rPr>
              <a:t>Dataset</a:t>
            </a:r>
            <a:endParaRPr sz="1700">
              <a:latin typeface="Playfair Display"/>
              <a:ea typeface="Playfair Display"/>
              <a:cs typeface="Playfair Display"/>
              <a:sym typeface="Playfair Display"/>
            </a:endParaRPr>
          </a:p>
          <a:p>
            <a:pPr indent="-336550" lvl="0" marL="457200" rtl="0" algn="l">
              <a:lnSpc>
                <a:spcPct val="150000"/>
              </a:lnSpc>
              <a:spcBef>
                <a:spcPts val="0"/>
              </a:spcBef>
              <a:spcAft>
                <a:spcPts val="0"/>
              </a:spcAft>
              <a:buSzPts val="1700"/>
              <a:buFont typeface="Playfair Display"/>
              <a:buChar char="●"/>
            </a:pPr>
            <a:r>
              <a:rPr lang="en" sz="1700">
                <a:latin typeface="Playfair Display"/>
                <a:ea typeface="Playfair Display"/>
                <a:cs typeface="Playfair Display"/>
                <a:sym typeface="Playfair Display"/>
              </a:rPr>
              <a:t>Questions and Discussion </a:t>
            </a:r>
            <a:endParaRPr sz="1700">
              <a:latin typeface="Playfair Display"/>
              <a:ea typeface="Playfair Display"/>
              <a:cs typeface="Playfair Display"/>
              <a:sym typeface="Playfair Display"/>
            </a:endParaRPr>
          </a:p>
          <a:p>
            <a:pPr indent="-323850" lvl="1" marL="914400" rtl="0" algn="l">
              <a:lnSpc>
                <a:spcPct val="115000"/>
              </a:lnSpc>
              <a:spcBef>
                <a:spcPts val="0"/>
              </a:spcBef>
              <a:spcAft>
                <a:spcPts val="0"/>
              </a:spcAft>
              <a:buSzPts val="1500"/>
              <a:buFont typeface="Playfair Display"/>
              <a:buChar char="○"/>
            </a:pPr>
            <a:r>
              <a:rPr lang="en" sz="1500">
                <a:latin typeface="Playfair Display"/>
                <a:ea typeface="Playfair Display"/>
                <a:cs typeface="Playfair Display"/>
                <a:sym typeface="Playfair Display"/>
              </a:rPr>
              <a:t>Question 1</a:t>
            </a:r>
            <a:endParaRPr sz="1500">
              <a:latin typeface="Playfair Display"/>
              <a:ea typeface="Playfair Display"/>
              <a:cs typeface="Playfair Display"/>
              <a:sym typeface="Playfair Display"/>
            </a:endParaRPr>
          </a:p>
          <a:p>
            <a:pPr indent="-323850" lvl="1" marL="914400" rtl="0" algn="l">
              <a:lnSpc>
                <a:spcPct val="115000"/>
              </a:lnSpc>
              <a:spcBef>
                <a:spcPts val="0"/>
              </a:spcBef>
              <a:spcAft>
                <a:spcPts val="0"/>
              </a:spcAft>
              <a:buSzPts val="1500"/>
              <a:buFont typeface="Playfair Display"/>
              <a:buChar char="○"/>
            </a:pPr>
            <a:r>
              <a:rPr lang="en" sz="1500">
                <a:latin typeface="Playfair Display"/>
                <a:ea typeface="Playfair Display"/>
                <a:cs typeface="Playfair Display"/>
                <a:sym typeface="Playfair Display"/>
              </a:rPr>
              <a:t>Question 2</a:t>
            </a:r>
            <a:endParaRPr sz="1500">
              <a:latin typeface="Playfair Display"/>
              <a:ea typeface="Playfair Display"/>
              <a:cs typeface="Playfair Display"/>
              <a:sym typeface="Playfair Display"/>
            </a:endParaRPr>
          </a:p>
          <a:p>
            <a:pPr indent="-323850" lvl="1" marL="914400" rtl="0" algn="l">
              <a:lnSpc>
                <a:spcPct val="115000"/>
              </a:lnSpc>
              <a:spcBef>
                <a:spcPts val="0"/>
              </a:spcBef>
              <a:spcAft>
                <a:spcPts val="0"/>
              </a:spcAft>
              <a:buSzPts val="1500"/>
              <a:buFont typeface="Playfair Display"/>
              <a:buChar char="○"/>
            </a:pPr>
            <a:r>
              <a:rPr lang="en" sz="1500">
                <a:latin typeface="Playfair Display"/>
                <a:ea typeface="Playfair Display"/>
                <a:cs typeface="Playfair Display"/>
                <a:sym typeface="Playfair Display"/>
              </a:rPr>
              <a:t>Question 3</a:t>
            </a:r>
            <a:endParaRPr sz="1500">
              <a:latin typeface="Playfair Display"/>
              <a:ea typeface="Playfair Display"/>
              <a:cs typeface="Playfair Display"/>
              <a:sym typeface="Playfair Display"/>
            </a:endParaRPr>
          </a:p>
          <a:p>
            <a:pPr indent="-323850" lvl="1" marL="914400" rtl="0" algn="l">
              <a:lnSpc>
                <a:spcPct val="115000"/>
              </a:lnSpc>
              <a:spcBef>
                <a:spcPts val="0"/>
              </a:spcBef>
              <a:spcAft>
                <a:spcPts val="0"/>
              </a:spcAft>
              <a:buSzPts val="1500"/>
              <a:buFont typeface="Playfair Display"/>
              <a:buChar char="○"/>
            </a:pPr>
            <a:r>
              <a:rPr lang="en" sz="1500">
                <a:latin typeface="Playfair Display"/>
                <a:ea typeface="Playfair Display"/>
                <a:cs typeface="Playfair Display"/>
                <a:sym typeface="Playfair Display"/>
              </a:rPr>
              <a:t>Question 4</a:t>
            </a:r>
            <a:endParaRPr sz="1500">
              <a:latin typeface="Playfair Display"/>
              <a:ea typeface="Playfair Display"/>
              <a:cs typeface="Playfair Display"/>
              <a:sym typeface="Playfair Display"/>
            </a:endParaRPr>
          </a:p>
          <a:p>
            <a:pPr indent="-336550" lvl="0" marL="457200" rtl="0" algn="l">
              <a:lnSpc>
                <a:spcPct val="150000"/>
              </a:lnSpc>
              <a:spcBef>
                <a:spcPts val="1000"/>
              </a:spcBef>
              <a:spcAft>
                <a:spcPts val="0"/>
              </a:spcAft>
              <a:buSzPts val="1700"/>
              <a:buFont typeface="Playfair Display"/>
              <a:buChar char="●"/>
            </a:pPr>
            <a:r>
              <a:rPr lang="en" sz="1700">
                <a:latin typeface="Playfair Display"/>
                <a:ea typeface="Playfair Display"/>
                <a:cs typeface="Playfair Display"/>
                <a:sym typeface="Playfair Display"/>
              </a:rPr>
              <a:t>Conclusion</a:t>
            </a:r>
            <a:endParaRPr sz="1700">
              <a:latin typeface="Playfair Display"/>
              <a:ea typeface="Playfair Display"/>
              <a:cs typeface="Playfair Display"/>
              <a:sym typeface="Playfair Display"/>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15"/>
          <p:cNvSpPr txBox="1"/>
          <p:nvPr>
            <p:ph type="title"/>
          </p:nvPr>
        </p:nvSpPr>
        <p:spPr>
          <a:xfrm>
            <a:off x="788875" y="66405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latin typeface="Playfair Display"/>
                <a:ea typeface="Playfair Display"/>
                <a:cs typeface="Playfair Display"/>
                <a:sym typeface="Playfair Display"/>
              </a:rPr>
              <a:t>Introduction </a:t>
            </a:r>
            <a:endParaRPr>
              <a:latin typeface="Playfair Display"/>
              <a:ea typeface="Playfair Display"/>
              <a:cs typeface="Playfair Display"/>
              <a:sym typeface="Playfair Display"/>
            </a:endParaRPr>
          </a:p>
        </p:txBody>
      </p:sp>
      <p:sp>
        <p:nvSpPr>
          <p:cNvPr id="141" name="Google Shape;141;p15"/>
          <p:cNvSpPr txBox="1"/>
          <p:nvPr>
            <p:ph idx="1" type="body"/>
          </p:nvPr>
        </p:nvSpPr>
        <p:spPr>
          <a:xfrm>
            <a:off x="819150" y="1407825"/>
            <a:ext cx="7505700" cy="34227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b="1" lang="en">
                <a:latin typeface="Playfair Display"/>
                <a:ea typeface="Playfair Display"/>
                <a:cs typeface="Playfair Display"/>
                <a:sym typeface="Playfair Display"/>
              </a:rPr>
              <a:t>Skilled Migration </a:t>
            </a:r>
            <a:endParaRPr b="1">
              <a:latin typeface="Playfair Display"/>
              <a:ea typeface="Playfair Display"/>
              <a:cs typeface="Playfair Display"/>
              <a:sym typeface="Playfair Display"/>
            </a:endParaRPr>
          </a:p>
          <a:p>
            <a:pPr indent="-311150" lvl="0" marL="457200" rtl="0" algn="l">
              <a:spcBef>
                <a:spcPts val="1200"/>
              </a:spcBef>
              <a:spcAft>
                <a:spcPts val="0"/>
              </a:spcAft>
              <a:buSzPts val="1300"/>
              <a:buFont typeface="Playfair Display"/>
              <a:buChar char="●"/>
            </a:pPr>
            <a:r>
              <a:rPr lang="en">
                <a:solidFill>
                  <a:srgbClr val="333333"/>
                </a:solidFill>
                <a:highlight>
                  <a:srgbClr val="FCFCFC"/>
                </a:highlight>
                <a:latin typeface="Georgia"/>
                <a:ea typeface="Georgia"/>
                <a:cs typeface="Georgia"/>
                <a:sym typeface="Georgia"/>
              </a:rPr>
              <a:t>In migration studies scholarship, highly skilled migration refers generally to the stream of migrant, i.e. foreign workers sharing specific characteristics and who therefore qualify for a particular visa category. (Weinar, et al.)</a:t>
            </a:r>
            <a:endParaRPr>
              <a:solidFill>
                <a:srgbClr val="333333"/>
              </a:solidFill>
              <a:highlight>
                <a:srgbClr val="FCFCFC"/>
              </a:highlight>
              <a:latin typeface="Georgia"/>
              <a:ea typeface="Georgia"/>
              <a:cs typeface="Georgia"/>
              <a:sym typeface="Georgia"/>
            </a:endParaRPr>
          </a:p>
          <a:p>
            <a:pPr indent="0" lvl="0" marL="0" rtl="0" algn="l">
              <a:spcBef>
                <a:spcPts val="1200"/>
              </a:spcBef>
              <a:spcAft>
                <a:spcPts val="0"/>
              </a:spcAft>
              <a:buNone/>
            </a:pPr>
            <a:r>
              <a:rPr b="1" lang="en">
                <a:solidFill>
                  <a:srgbClr val="333333"/>
                </a:solidFill>
                <a:highlight>
                  <a:srgbClr val="FCFCFC"/>
                </a:highlight>
                <a:latin typeface="Georgia"/>
                <a:ea typeface="Georgia"/>
                <a:cs typeface="Georgia"/>
                <a:sym typeface="Georgia"/>
              </a:rPr>
              <a:t>Benefits</a:t>
            </a:r>
            <a:endParaRPr b="1">
              <a:solidFill>
                <a:srgbClr val="333333"/>
              </a:solidFill>
              <a:highlight>
                <a:srgbClr val="FCFCFC"/>
              </a:highlight>
              <a:latin typeface="Georgia"/>
              <a:ea typeface="Georgia"/>
              <a:cs typeface="Georgia"/>
              <a:sym typeface="Georgia"/>
            </a:endParaRPr>
          </a:p>
          <a:p>
            <a:pPr indent="-311150" lvl="0" marL="457200" rtl="0" algn="l">
              <a:spcBef>
                <a:spcPts val="1200"/>
              </a:spcBef>
              <a:spcAft>
                <a:spcPts val="0"/>
              </a:spcAft>
              <a:buClr>
                <a:srgbClr val="333333"/>
              </a:buClr>
              <a:buSzPts val="1300"/>
              <a:buFont typeface="Georgia"/>
              <a:buChar char="●"/>
            </a:pPr>
            <a:r>
              <a:rPr lang="en">
                <a:solidFill>
                  <a:srgbClr val="333333"/>
                </a:solidFill>
                <a:highlight>
                  <a:srgbClr val="FCFCFC"/>
                </a:highlight>
                <a:latin typeface="Georgia"/>
                <a:ea typeface="Georgia"/>
                <a:cs typeface="Georgia"/>
                <a:sym typeface="Georgia"/>
              </a:rPr>
              <a:t>Destination </a:t>
            </a:r>
            <a:endParaRPr>
              <a:solidFill>
                <a:srgbClr val="333333"/>
              </a:solidFill>
              <a:highlight>
                <a:srgbClr val="FCFCFC"/>
              </a:highlight>
              <a:latin typeface="Georgia"/>
              <a:ea typeface="Georgia"/>
              <a:cs typeface="Georgia"/>
              <a:sym typeface="Georgia"/>
            </a:endParaRPr>
          </a:p>
          <a:p>
            <a:pPr indent="-298450" lvl="1" marL="914400" rtl="0" algn="l">
              <a:spcBef>
                <a:spcPts val="0"/>
              </a:spcBef>
              <a:spcAft>
                <a:spcPts val="0"/>
              </a:spcAft>
              <a:buClr>
                <a:srgbClr val="333333"/>
              </a:buClr>
              <a:buSzPts val="1100"/>
              <a:buFont typeface="Georgia"/>
              <a:buChar char="○"/>
            </a:pPr>
            <a:r>
              <a:rPr lang="en">
                <a:solidFill>
                  <a:srgbClr val="333333"/>
                </a:solidFill>
                <a:highlight>
                  <a:srgbClr val="FCFCFC"/>
                </a:highlight>
                <a:latin typeface="Georgia"/>
                <a:ea typeface="Georgia"/>
                <a:cs typeface="Georgia"/>
                <a:sym typeface="Georgia"/>
              </a:rPr>
              <a:t>migrants contribute more in taxes and social contributions than they receive in benefits</a:t>
            </a:r>
            <a:endParaRPr>
              <a:solidFill>
                <a:srgbClr val="333333"/>
              </a:solidFill>
              <a:highlight>
                <a:srgbClr val="FCFCFC"/>
              </a:highlight>
              <a:latin typeface="Georgia"/>
              <a:ea typeface="Georgia"/>
              <a:cs typeface="Georgia"/>
              <a:sym typeface="Georgia"/>
            </a:endParaRPr>
          </a:p>
          <a:p>
            <a:pPr indent="-298450" lvl="1" marL="914400" rtl="0" algn="l">
              <a:spcBef>
                <a:spcPts val="0"/>
              </a:spcBef>
              <a:spcAft>
                <a:spcPts val="0"/>
              </a:spcAft>
              <a:buClr>
                <a:srgbClr val="333333"/>
              </a:buClr>
              <a:buSzPts val="1100"/>
              <a:buFont typeface="Georgia"/>
              <a:buChar char="○"/>
            </a:pPr>
            <a:r>
              <a:rPr lang="en">
                <a:solidFill>
                  <a:srgbClr val="333333"/>
                </a:solidFill>
                <a:highlight>
                  <a:srgbClr val="FCFCFC"/>
                </a:highlight>
                <a:latin typeface="Georgia"/>
                <a:ea typeface="Georgia"/>
                <a:cs typeface="Georgia"/>
                <a:sym typeface="Georgia"/>
              </a:rPr>
              <a:t>migrants fill important niches both in fast-growing and declining sectors of the economy</a:t>
            </a:r>
            <a:endParaRPr>
              <a:solidFill>
                <a:srgbClr val="333333"/>
              </a:solidFill>
              <a:highlight>
                <a:srgbClr val="FCFCFC"/>
              </a:highlight>
              <a:latin typeface="Georgia"/>
              <a:ea typeface="Georgia"/>
              <a:cs typeface="Georgia"/>
              <a:sym typeface="Georgia"/>
            </a:endParaRPr>
          </a:p>
          <a:p>
            <a:pPr indent="-298450" lvl="1" marL="914400" rtl="0" algn="l">
              <a:spcBef>
                <a:spcPts val="0"/>
              </a:spcBef>
              <a:spcAft>
                <a:spcPts val="0"/>
              </a:spcAft>
              <a:buClr>
                <a:srgbClr val="333333"/>
              </a:buClr>
              <a:buSzPts val="1100"/>
              <a:buFont typeface="Georgia"/>
              <a:buChar char="○"/>
            </a:pPr>
            <a:r>
              <a:rPr lang="en">
                <a:solidFill>
                  <a:srgbClr val="333333"/>
                </a:solidFill>
                <a:highlight>
                  <a:srgbClr val="FCFCFC"/>
                </a:highlight>
                <a:latin typeface="Georgia"/>
                <a:ea typeface="Georgia"/>
                <a:cs typeface="Georgia"/>
                <a:sym typeface="Georgia"/>
              </a:rPr>
              <a:t>migration boosts the working-age population (median age 20-30)</a:t>
            </a:r>
            <a:endParaRPr>
              <a:solidFill>
                <a:srgbClr val="333333"/>
              </a:solidFill>
              <a:highlight>
                <a:srgbClr val="FCFCFC"/>
              </a:highlight>
              <a:latin typeface="Georgia"/>
              <a:ea typeface="Georgia"/>
              <a:cs typeface="Georgia"/>
              <a:sym typeface="Georgia"/>
            </a:endParaRPr>
          </a:p>
          <a:p>
            <a:pPr indent="-311150" lvl="0" marL="457200" rtl="0" algn="l">
              <a:spcBef>
                <a:spcPts val="0"/>
              </a:spcBef>
              <a:spcAft>
                <a:spcPts val="0"/>
              </a:spcAft>
              <a:buClr>
                <a:srgbClr val="333333"/>
              </a:buClr>
              <a:buSzPts val="1300"/>
              <a:buFont typeface="Georgia"/>
              <a:buChar char="●"/>
            </a:pPr>
            <a:r>
              <a:rPr lang="en">
                <a:solidFill>
                  <a:srgbClr val="333333"/>
                </a:solidFill>
                <a:highlight>
                  <a:srgbClr val="FCFCFC"/>
                </a:highlight>
                <a:latin typeface="Georgia"/>
                <a:ea typeface="Georgia"/>
                <a:cs typeface="Georgia"/>
                <a:sym typeface="Georgia"/>
              </a:rPr>
              <a:t>Source</a:t>
            </a:r>
            <a:endParaRPr>
              <a:solidFill>
                <a:srgbClr val="333333"/>
              </a:solidFill>
              <a:highlight>
                <a:srgbClr val="FCFCFC"/>
              </a:highlight>
              <a:latin typeface="Georgia"/>
              <a:ea typeface="Georgia"/>
              <a:cs typeface="Georgia"/>
              <a:sym typeface="Georgia"/>
            </a:endParaRPr>
          </a:p>
          <a:p>
            <a:pPr indent="-298450" lvl="1" marL="914400" rtl="0" algn="l">
              <a:spcBef>
                <a:spcPts val="0"/>
              </a:spcBef>
              <a:spcAft>
                <a:spcPts val="0"/>
              </a:spcAft>
              <a:buClr>
                <a:srgbClr val="333333"/>
              </a:buClr>
              <a:buSzPts val="1100"/>
              <a:buFont typeface="Georgia"/>
              <a:buChar char="○"/>
            </a:pPr>
            <a:r>
              <a:rPr lang="en">
                <a:solidFill>
                  <a:srgbClr val="333333"/>
                </a:solidFill>
                <a:highlight>
                  <a:srgbClr val="FCFCFC"/>
                </a:highlight>
                <a:latin typeface="Georgia"/>
                <a:ea typeface="Georgia"/>
                <a:cs typeface="Georgia"/>
                <a:sym typeface="Georgia"/>
              </a:rPr>
              <a:t>Remittances from citizens abroad boosts the </a:t>
            </a:r>
            <a:r>
              <a:rPr lang="en">
                <a:solidFill>
                  <a:srgbClr val="333333"/>
                </a:solidFill>
                <a:highlight>
                  <a:srgbClr val="FCFCFC"/>
                </a:highlight>
                <a:latin typeface="Georgia"/>
                <a:ea typeface="Georgia"/>
                <a:cs typeface="Georgia"/>
                <a:sym typeface="Georgia"/>
              </a:rPr>
              <a:t>country’s </a:t>
            </a:r>
            <a:r>
              <a:rPr lang="en">
                <a:solidFill>
                  <a:srgbClr val="333333"/>
                </a:solidFill>
                <a:highlight>
                  <a:srgbClr val="FCFCFC"/>
                </a:highlight>
                <a:latin typeface="Georgia"/>
                <a:ea typeface="Georgia"/>
                <a:cs typeface="Georgia"/>
                <a:sym typeface="Georgia"/>
              </a:rPr>
              <a:t>economy </a:t>
            </a:r>
            <a:endParaRPr>
              <a:solidFill>
                <a:srgbClr val="333333"/>
              </a:solidFill>
              <a:highlight>
                <a:srgbClr val="FCFCFC"/>
              </a:highlight>
              <a:latin typeface="Georgia"/>
              <a:ea typeface="Georgia"/>
              <a:cs typeface="Georgia"/>
              <a:sym typeface="Georgia"/>
            </a:endParaRPr>
          </a:p>
          <a:p>
            <a:pPr indent="-298450" lvl="1" marL="914400" rtl="0" algn="l">
              <a:spcBef>
                <a:spcPts val="0"/>
              </a:spcBef>
              <a:spcAft>
                <a:spcPts val="0"/>
              </a:spcAft>
              <a:buClr>
                <a:srgbClr val="333333"/>
              </a:buClr>
              <a:buSzPts val="1100"/>
              <a:buFont typeface="Georgia"/>
              <a:buChar char="○"/>
            </a:pPr>
            <a:r>
              <a:rPr lang="en">
                <a:solidFill>
                  <a:srgbClr val="333333"/>
                </a:solidFill>
                <a:highlight>
                  <a:srgbClr val="FCFCFC"/>
                </a:highlight>
                <a:latin typeface="Georgia"/>
                <a:ea typeface="Georgia"/>
                <a:cs typeface="Georgia"/>
                <a:sym typeface="Georgia"/>
              </a:rPr>
              <a:t>Transfer skill, new technology, democratic ideas, and can alleviate labor market pressures in their country of </a:t>
            </a:r>
            <a:r>
              <a:rPr lang="en">
                <a:solidFill>
                  <a:srgbClr val="333333"/>
                </a:solidFill>
                <a:highlight>
                  <a:srgbClr val="FCFCFC"/>
                </a:highlight>
                <a:latin typeface="Georgia"/>
                <a:ea typeface="Georgia"/>
                <a:cs typeface="Georgia"/>
                <a:sym typeface="Georgia"/>
              </a:rPr>
              <a:t>origin</a:t>
            </a:r>
            <a:r>
              <a:rPr lang="en">
                <a:solidFill>
                  <a:srgbClr val="333333"/>
                </a:solidFill>
                <a:highlight>
                  <a:srgbClr val="FCFCFC"/>
                </a:highlight>
                <a:latin typeface="Georgia"/>
                <a:ea typeface="Georgia"/>
                <a:cs typeface="Georgia"/>
                <a:sym typeface="Georgia"/>
              </a:rPr>
              <a:t>, since skilled workers are usually underemployed or unemployed in their country of </a:t>
            </a:r>
            <a:r>
              <a:rPr lang="en">
                <a:solidFill>
                  <a:srgbClr val="333333"/>
                </a:solidFill>
                <a:highlight>
                  <a:srgbClr val="FCFCFC"/>
                </a:highlight>
                <a:latin typeface="Georgia"/>
                <a:ea typeface="Georgia"/>
                <a:cs typeface="Georgia"/>
                <a:sym typeface="Georgia"/>
              </a:rPr>
              <a:t>origin</a:t>
            </a:r>
            <a:endParaRPr>
              <a:solidFill>
                <a:srgbClr val="333333"/>
              </a:solidFill>
              <a:highlight>
                <a:srgbClr val="FCFCFC"/>
              </a:highlight>
              <a:latin typeface="Georgia"/>
              <a:ea typeface="Georgia"/>
              <a:cs typeface="Georgia"/>
              <a:sym typeface="Georgia"/>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16"/>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latin typeface="Playfair Display"/>
                <a:ea typeface="Playfair Display"/>
                <a:cs typeface="Playfair Display"/>
                <a:sym typeface="Playfair Display"/>
              </a:rPr>
              <a:t>Cont’d </a:t>
            </a:r>
            <a:endParaRPr>
              <a:latin typeface="Playfair Display"/>
              <a:ea typeface="Playfair Display"/>
              <a:cs typeface="Playfair Display"/>
              <a:sym typeface="Playfair Display"/>
            </a:endParaRPr>
          </a:p>
        </p:txBody>
      </p:sp>
      <p:sp>
        <p:nvSpPr>
          <p:cNvPr id="147" name="Google Shape;147;p16"/>
          <p:cNvSpPr txBox="1"/>
          <p:nvPr>
            <p:ph idx="1" type="body"/>
          </p:nvPr>
        </p:nvSpPr>
        <p:spPr>
          <a:xfrm>
            <a:off x="819150" y="1629775"/>
            <a:ext cx="7505700" cy="2448000"/>
          </a:xfrm>
          <a:prstGeom prst="rect">
            <a:avLst/>
          </a:prstGeom>
        </p:spPr>
        <p:txBody>
          <a:bodyPr anchorCtr="0" anchor="t" bIns="91425" lIns="91425" spcFirstLastPara="1" rIns="91425" wrap="square" tIns="91425">
            <a:noAutofit/>
          </a:bodyPr>
          <a:lstStyle/>
          <a:p>
            <a:pPr indent="-311308" lvl="0" marL="457200" rtl="0" algn="l">
              <a:lnSpc>
                <a:spcPct val="180000"/>
              </a:lnSpc>
              <a:spcBef>
                <a:spcPts val="0"/>
              </a:spcBef>
              <a:spcAft>
                <a:spcPts val="0"/>
              </a:spcAft>
              <a:buSzPts val="1303"/>
              <a:buFont typeface="Playfair Display"/>
              <a:buChar char="●"/>
            </a:pPr>
            <a:r>
              <a:rPr lang="en" sz="1302">
                <a:latin typeface="Playfair Display"/>
                <a:ea typeface="Playfair Display"/>
                <a:cs typeface="Playfair Display"/>
                <a:sym typeface="Playfair Display"/>
              </a:rPr>
              <a:t>World Bank Group and Linkedin partnered to use linkedin’s data 2015-2019</a:t>
            </a:r>
            <a:endParaRPr sz="1302">
              <a:latin typeface="Playfair Display"/>
              <a:ea typeface="Playfair Display"/>
              <a:cs typeface="Playfair Display"/>
              <a:sym typeface="Playfair Display"/>
            </a:endParaRPr>
          </a:p>
          <a:p>
            <a:pPr indent="-299561" lvl="1" marL="914400" rtl="0" algn="l">
              <a:lnSpc>
                <a:spcPct val="180000"/>
              </a:lnSpc>
              <a:spcBef>
                <a:spcPts val="0"/>
              </a:spcBef>
              <a:spcAft>
                <a:spcPts val="0"/>
              </a:spcAft>
              <a:buSzPts val="1118"/>
              <a:buFont typeface="Playfair Display"/>
              <a:buChar char="○"/>
            </a:pPr>
            <a:r>
              <a:rPr lang="en" sz="1117">
                <a:latin typeface="Playfair Display"/>
                <a:ea typeface="Playfair Display"/>
                <a:cs typeface="Playfair Display"/>
                <a:sym typeface="Playfair Display"/>
              </a:rPr>
              <a:t>Beneficial for policy makers and researchers in both source and destination country </a:t>
            </a:r>
            <a:endParaRPr sz="1117">
              <a:latin typeface="Playfair Display"/>
              <a:ea typeface="Playfair Display"/>
              <a:cs typeface="Playfair Display"/>
              <a:sym typeface="Playfair Display"/>
            </a:endParaRPr>
          </a:p>
          <a:p>
            <a:pPr indent="-299561" lvl="2" marL="1371600" rtl="0" algn="l">
              <a:lnSpc>
                <a:spcPct val="180000"/>
              </a:lnSpc>
              <a:spcBef>
                <a:spcPts val="0"/>
              </a:spcBef>
              <a:spcAft>
                <a:spcPts val="0"/>
              </a:spcAft>
              <a:buSzPts val="1118"/>
              <a:buFont typeface="Playfair Display"/>
              <a:buChar char="■"/>
            </a:pPr>
            <a:r>
              <a:rPr lang="en" sz="1117">
                <a:latin typeface="Playfair Display"/>
                <a:ea typeface="Playfair Display"/>
                <a:cs typeface="Playfair Display"/>
                <a:sym typeface="Playfair Display"/>
              </a:rPr>
              <a:t>Insights into quickly changing labor market</a:t>
            </a:r>
            <a:endParaRPr sz="1117">
              <a:latin typeface="Playfair Display"/>
              <a:ea typeface="Playfair Display"/>
              <a:cs typeface="Playfair Display"/>
              <a:sym typeface="Playfair Display"/>
            </a:endParaRPr>
          </a:p>
          <a:p>
            <a:pPr indent="-299561" lvl="2" marL="1371600" rtl="0" algn="l">
              <a:lnSpc>
                <a:spcPct val="180000"/>
              </a:lnSpc>
              <a:spcBef>
                <a:spcPts val="0"/>
              </a:spcBef>
              <a:spcAft>
                <a:spcPts val="0"/>
              </a:spcAft>
              <a:buSzPts val="1118"/>
              <a:buFont typeface="Playfair Display"/>
              <a:buChar char="■"/>
            </a:pPr>
            <a:r>
              <a:rPr lang="en" sz="1117">
                <a:latin typeface="Playfair Display"/>
                <a:ea typeface="Playfair Display"/>
                <a:cs typeface="Playfair Display"/>
                <a:sym typeface="Playfair Display"/>
              </a:rPr>
              <a:t>What skills are acquired or lost in my country as a result of talent migration?</a:t>
            </a:r>
            <a:endParaRPr sz="1117">
              <a:latin typeface="Playfair Display"/>
              <a:ea typeface="Playfair Display"/>
              <a:cs typeface="Playfair Display"/>
              <a:sym typeface="Playfair Display"/>
            </a:endParaRPr>
          </a:p>
          <a:p>
            <a:pPr indent="-299561" lvl="2" marL="1371600" rtl="0" algn="l">
              <a:lnSpc>
                <a:spcPct val="180000"/>
              </a:lnSpc>
              <a:spcBef>
                <a:spcPts val="0"/>
              </a:spcBef>
              <a:spcAft>
                <a:spcPts val="0"/>
              </a:spcAft>
              <a:buSzPts val="1118"/>
              <a:buFont typeface="Playfair Display"/>
              <a:buChar char="■"/>
            </a:pPr>
            <a:r>
              <a:rPr lang="en" sz="1117">
                <a:latin typeface="Playfair Display"/>
                <a:ea typeface="Playfair Display"/>
                <a:cs typeface="Playfair Display"/>
                <a:sym typeface="Playfair Display"/>
              </a:rPr>
              <a:t>What are the most recent sectoral employment trends, and which skills are most relevant to them?</a:t>
            </a:r>
            <a:endParaRPr sz="1117">
              <a:latin typeface="Playfair Display"/>
              <a:ea typeface="Playfair Display"/>
              <a:cs typeface="Playfair Display"/>
              <a:sym typeface="Playfair Display"/>
            </a:endParaRPr>
          </a:p>
          <a:p>
            <a:pPr indent="-299561" lvl="1" marL="914400" rtl="0" algn="l">
              <a:lnSpc>
                <a:spcPct val="180000"/>
              </a:lnSpc>
              <a:spcBef>
                <a:spcPts val="0"/>
              </a:spcBef>
              <a:spcAft>
                <a:spcPts val="0"/>
              </a:spcAft>
              <a:buSzPts val="1118"/>
              <a:buFont typeface="Playfair Display"/>
              <a:buChar char="○"/>
            </a:pPr>
            <a:r>
              <a:rPr lang="en" sz="1117">
                <a:latin typeface="Playfair Display"/>
                <a:ea typeface="Playfair Display"/>
                <a:cs typeface="Playfair Display"/>
                <a:sym typeface="Playfair Display"/>
              </a:rPr>
              <a:t>Leaders</a:t>
            </a:r>
            <a:endParaRPr sz="1117">
              <a:latin typeface="Playfair Display"/>
              <a:ea typeface="Playfair Display"/>
              <a:cs typeface="Playfair Display"/>
              <a:sym typeface="Playfair Display"/>
            </a:endParaRPr>
          </a:p>
          <a:p>
            <a:pPr indent="-299561" lvl="2" marL="1371600" rtl="0" algn="l">
              <a:lnSpc>
                <a:spcPct val="180000"/>
              </a:lnSpc>
              <a:spcBef>
                <a:spcPts val="0"/>
              </a:spcBef>
              <a:spcAft>
                <a:spcPts val="0"/>
              </a:spcAft>
              <a:buSzPts val="1118"/>
              <a:buFont typeface="Playfair Display"/>
              <a:buChar char="■"/>
            </a:pPr>
            <a:r>
              <a:rPr lang="en" sz="1117">
                <a:latin typeface="Playfair Display"/>
                <a:ea typeface="Playfair Display"/>
                <a:cs typeface="Playfair Display"/>
                <a:sym typeface="Playfair Display"/>
              </a:rPr>
              <a:t>Benchmark and compare labor market trends </a:t>
            </a:r>
            <a:endParaRPr sz="1117">
              <a:latin typeface="Playfair Display"/>
              <a:ea typeface="Playfair Display"/>
              <a:cs typeface="Playfair Display"/>
              <a:sym typeface="Playfair Display"/>
            </a:endParaRPr>
          </a:p>
          <a:p>
            <a:pPr indent="-299561" lvl="2" marL="1371600" rtl="0" algn="l">
              <a:lnSpc>
                <a:spcPct val="180000"/>
              </a:lnSpc>
              <a:spcBef>
                <a:spcPts val="0"/>
              </a:spcBef>
              <a:spcAft>
                <a:spcPts val="0"/>
              </a:spcAft>
              <a:buSzPts val="1118"/>
              <a:buFont typeface="Playfair Display"/>
              <a:buChar char="■"/>
            </a:pPr>
            <a:r>
              <a:rPr lang="en" sz="1117">
                <a:latin typeface="Playfair Display"/>
                <a:ea typeface="Playfair Display"/>
                <a:cs typeface="Playfair Display"/>
                <a:sym typeface="Playfair Display"/>
              </a:rPr>
              <a:t>Real-time policy adjustments</a:t>
            </a:r>
            <a:endParaRPr sz="1117">
              <a:latin typeface="Playfair Display"/>
              <a:ea typeface="Playfair Display"/>
              <a:cs typeface="Playfair Display"/>
              <a:sym typeface="Playfair Display"/>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17"/>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latin typeface="Playfair Display"/>
                <a:ea typeface="Playfair Display"/>
                <a:cs typeface="Playfair Display"/>
                <a:sym typeface="Playfair Display"/>
              </a:rPr>
              <a:t>Quick Facts </a:t>
            </a:r>
            <a:endParaRPr>
              <a:latin typeface="Playfair Display"/>
              <a:ea typeface="Playfair Display"/>
              <a:cs typeface="Playfair Display"/>
              <a:sym typeface="Playfair Display"/>
            </a:endParaRPr>
          </a:p>
        </p:txBody>
      </p:sp>
      <p:sp>
        <p:nvSpPr>
          <p:cNvPr id="153" name="Google Shape;153;p17"/>
          <p:cNvSpPr txBox="1"/>
          <p:nvPr>
            <p:ph idx="1" type="body"/>
          </p:nvPr>
        </p:nvSpPr>
        <p:spPr>
          <a:xfrm>
            <a:off x="819150" y="1433775"/>
            <a:ext cx="3923400" cy="3005100"/>
          </a:xfrm>
          <a:prstGeom prst="rect">
            <a:avLst/>
          </a:prstGeom>
        </p:spPr>
        <p:txBody>
          <a:bodyPr anchorCtr="0" anchor="t" bIns="91425" lIns="91425" spcFirstLastPara="1" rIns="91425" wrap="square" tIns="91425">
            <a:normAutofit/>
          </a:bodyPr>
          <a:lstStyle/>
          <a:p>
            <a:pPr indent="-311150" lvl="0" marL="457200" rtl="0" algn="l">
              <a:lnSpc>
                <a:spcPct val="200000"/>
              </a:lnSpc>
              <a:spcBef>
                <a:spcPts val="0"/>
              </a:spcBef>
              <a:spcAft>
                <a:spcPts val="0"/>
              </a:spcAft>
              <a:buSzPts val="1300"/>
              <a:buFont typeface="Playfair Display"/>
              <a:buChar char="●"/>
            </a:pPr>
            <a:r>
              <a:rPr lang="en">
                <a:latin typeface="Playfair Display"/>
                <a:ea typeface="Playfair Display"/>
                <a:cs typeface="Playfair Display"/>
                <a:sym typeface="Playfair Display"/>
              </a:rPr>
              <a:t>~9 million Americans employed at immigrant-owned firms</a:t>
            </a:r>
            <a:endParaRPr>
              <a:latin typeface="Playfair Display"/>
              <a:ea typeface="Playfair Display"/>
              <a:cs typeface="Playfair Display"/>
              <a:sym typeface="Playfair Display"/>
            </a:endParaRPr>
          </a:p>
          <a:p>
            <a:pPr indent="-311150" lvl="0" marL="457200" rtl="0" algn="l">
              <a:lnSpc>
                <a:spcPct val="200000"/>
              </a:lnSpc>
              <a:spcBef>
                <a:spcPts val="0"/>
              </a:spcBef>
              <a:spcAft>
                <a:spcPts val="0"/>
              </a:spcAft>
              <a:buSzPts val="1300"/>
              <a:buFont typeface="Playfair Display"/>
              <a:buChar char="●"/>
            </a:pPr>
            <a:r>
              <a:rPr lang="en">
                <a:latin typeface="Playfair Display"/>
                <a:ea typeface="Playfair Display"/>
                <a:cs typeface="Playfair Display"/>
                <a:sym typeface="Playfair Display"/>
              </a:rPr>
              <a:t>262 jobs created for every 100 international grads working in STEM fields</a:t>
            </a:r>
            <a:endParaRPr>
              <a:latin typeface="Playfair Display"/>
              <a:ea typeface="Playfair Display"/>
              <a:cs typeface="Playfair Display"/>
              <a:sym typeface="Playfair Display"/>
            </a:endParaRPr>
          </a:p>
          <a:p>
            <a:pPr indent="-311150" lvl="0" marL="457200" rtl="0" algn="l">
              <a:lnSpc>
                <a:spcPct val="200000"/>
              </a:lnSpc>
              <a:spcBef>
                <a:spcPts val="0"/>
              </a:spcBef>
              <a:spcAft>
                <a:spcPts val="0"/>
              </a:spcAft>
              <a:buSzPts val="1300"/>
              <a:buFont typeface="Playfair Display"/>
              <a:buChar char="●"/>
            </a:pPr>
            <a:r>
              <a:rPr lang="en">
                <a:latin typeface="Playfair Display"/>
                <a:ea typeface="Playfair Display"/>
                <a:cs typeface="Playfair Display"/>
                <a:sym typeface="Playfair Display"/>
              </a:rPr>
              <a:t>50% of billion dollar valued startups have an immigrant founder</a:t>
            </a:r>
            <a:endParaRPr>
              <a:latin typeface="Playfair Display"/>
              <a:ea typeface="Playfair Display"/>
              <a:cs typeface="Playfair Display"/>
              <a:sym typeface="Playfair Display"/>
            </a:endParaRPr>
          </a:p>
          <a:p>
            <a:pPr indent="0" lvl="0" marL="0" rtl="0" algn="l">
              <a:lnSpc>
                <a:spcPct val="200000"/>
              </a:lnSpc>
              <a:spcBef>
                <a:spcPts val="1200"/>
              </a:spcBef>
              <a:spcAft>
                <a:spcPts val="1200"/>
              </a:spcAft>
              <a:buNone/>
            </a:pPr>
            <a:r>
              <a:t/>
            </a:r>
            <a:endParaRPr>
              <a:latin typeface="Playfair Display"/>
              <a:ea typeface="Playfair Display"/>
              <a:cs typeface="Playfair Display"/>
              <a:sym typeface="Playfair Display"/>
            </a:endParaRPr>
          </a:p>
        </p:txBody>
      </p:sp>
      <p:sp>
        <p:nvSpPr>
          <p:cNvPr id="154" name="Google Shape;154;p17"/>
          <p:cNvSpPr txBox="1"/>
          <p:nvPr/>
        </p:nvSpPr>
        <p:spPr>
          <a:xfrm>
            <a:off x="5233725" y="4441650"/>
            <a:ext cx="3669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alibri"/>
              <a:ea typeface="Calibri"/>
              <a:cs typeface="Calibri"/>
              <a:sym typeface="Calibri"/>
            </a:endParaRPr>
          </a:p>
        </p:txBody>
      </p:sp>
      <p:pic>
        <p:nvPicPr>
          <p:cNvPr id="155" name="Google Shape;155;p17"/>
          <p:cNvPicPr preferRelativeResize="0"/>
          <p:nvPr/>
        </p:nvPicPr>
        <p:blipFill>
          <a:blip r:embed="rId3">
            <a:alphaModFix/>
          </a:blip>
          <a:stretch>
            <a:fillRect/>
          </a:stretch>
        </p:blipFill>
        <p:spPr>
          <a:xfrm>
            <a:off x="4742550" y="280725"/>
            <a:ext cx="4184301" cy="3890201"/>
          </a:xfrm>
          <a:prstGeom prst="rect">
            <a:avLst/>
          </a:prstGeom>
          <a:noFill/>
          <a:ln>
            <a:noFill/>
          </a:ln>
        </p:spPr>
      </p:pic>
      <p:sp>
        <p:nvSpPr>
          <p:cNvPr id="156" name="Google Shape;156;p17"/>
          <p:cNvSpPr txBox="1"/>
          <p:nvPr/>
        </p:nvSpPr>
        <p:spPr>
          <a:xfrm>
            <a:off x="4983075" y="4481775"/>
            <a:ext cx="3569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u="sng">
                <a:solidFill>
                  <a:schemeClr val="hlink"/>
                </a:solidFill>
                <a:latin typeface="Calibri"/>
                <a:ea typeface="Calibri"/>
                <a:cs typeface="Calibri"/>
                <a:sym typeface="Calibri"/>
                <a:hlinkClick r:id="rId4"/>
              </a:rPr>
              <a:t>https://gulfnews.com/living-in-uae/relocate/here-is-how-you-can-find-the-right-agent-for-immigration-to-us-uk-canada-or-australia-from-the-uae-1.1580224340600</a:t>
            </a:r>
            <a:endParaRPr sz="700">
              <a:solidFill>
                <a:srgbClr val="4A86E8"/>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18"/>
          <p:cNvSpPr txBox="1"/>
          <p:nvPr>
            <p:ph type="title"/>
          </p:nvPr>
        </p:nvSpPr>
        <p:spPr>
          <a:xfrm>
            <a:off x="819150" y="282600"/>
            <a:ext cx="7505700" cy="954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latin typeface="Playfair Display"/>
              <a:ea typeface="Playfair Display"/>
              <a:cs typeface="Playfair Display"/>
              <a:sym typeface="Playfair Display"/>
            </a:endParaRPr>
          </a:p>
          <a:p>
            <a:pPr indent="0" lvl="0" marL="0" rtl="0" algn="l">
              <a:spcBef>
                <a:spcPts val="0"/>
              </a:spcBef>
              <a:spcAft>
                <a:spcPts val="0"/>
              </a:spcAft>
              <a:buNone/>
            </a:pPr>
            <a:r>
              <a:rPr lang="en">
                <a:latin typeface="Playfair Display"/>
                <a:ea typeface="Playfair Display"/>
                <a:cs typeface="Playfair Display"/>
                <a:sym typeface="Playfair Display"/>
              </a:rPr>
              <a:t>Motivation</a:t>
            </a:r>
            <a:r>
              <a:rPr lang="en">
                <a:latin typeface="Playfair Display"/>
                <a:ea typeface="Playfair Display"/>
                <a:cs typeface="Playfair Display"/>
                <a:sym typeface="Playfair Display"/>
              </a:rPr>
              <a:t> and Goals </a:t>
            </a:r>
            <a:endParaRPr>
              <a:latin typeface="Playfair Display"/>
              <a:ea typeface="Playfair Display"/>
              <a:cs typeface="Playfair Display"/>
              <a:sym typeface="Playfair Display"/>
            </a:endParaRPr>
          </a:p>
        </p:txBody>
      </p:sp>
      <p:sp>
        <p:nvSpPr>
          <p:cNvPr id="162" name="Google Shape;162;p18"/>
          <p:cNvSpPr txBox="1"/>
          <p:nvPr>
            <p:ph idx="1" type="body"/>
          </p:nvPr>
        </p:nvSpPr>
        <p:spPr>
          <a:xfrm>
            <a:off x="765450" y="1326650"/>
            <a:ext cx="7613100" cy="3310200"/>
          </a:xfrm>
          <a:prstGeom prst="rect">
            <a:avLst/>
          </a:prstGeom>
        </p:spPr>
        <p:txBody>
          <a:bodyPr anchorCtr="0" anchor="t" bIns="91425" lIns="91425" spcFirstLastPara="1" rIns="91425" wrap="square" tIns="91425">
            <a:noAutofit/>
          </a:bodyPr>
          <a:lstStyle/>
          <a:p>
            <a:pPr indent="-311467" lvl="0" marL="457200" rtl="0" algn="l">
              <a:lnSpc>
                <a:spcPct val="150000"/>
              </a:lnSpc>
              <a:spcBef>
                <a:spcPts val="0"/>
              </a:spcBef>
              <a:spcAft>
                <a:spcPts val="0"/>
              </a:spcAft>
              <a:buSzPts val="1305"/>
              <a:buFont typeface="Playfair Display"/>
              <a:buChar char="●"/>
            </a:pPr>
            <a:r>
              <a:rPr lang="en" sz="1305">
                <a:latin typeface="Playfair Display"/>
                <a:ea typeface="Playfair Display"/>
                <a:cs typeface="Playfair Display"/>
                <a:sym typeface="Playfair Display"/>
              </a:rPr>
              <a:t>Understand how different skill groups are </a:t>
            </a:r>
            <a:r>
              <a:rPr lang="en" sz="1305">
                <a:latin typeface="Playfair Display"/>
                <a:ea typeface="Playfair Display"/>
                <a:cs typeface="Playfair Display"/>
                <a:sym typeface="Playfair Display"/>
              </a:rPr>
              <a:t>progressing based on skill, industry type, occupation, and migration (from a skill group and/or to a country)</a:t>
            </a:r>
            <a:endParaRPr sz="1305">
              <a:latin typeface="Playfair Display"/>
              <a:ea typeface="Playfair Display"/>
              <a:cs typeface="Playfair Display"/>
              <a:sym typeface="Playfair Display"/>
            </a:endParaRPr>
          </a:p>
          <a:p>
            <a:pPr indent="-311467" lvl="0" marL="457200" rtl="0" algn="l">
              <a:lnSpc>
                <a:spcPct val="150000"/>
              </a:lnSpc>
              <a:spcBef>
                <a:spcPts val="0"/>
              </a:spcBef>
              <a:spcAft>
                <a:spcPts val="0"/>
              </a:spcAft>
              <a:buSzPts val="1305"/>
              <a:buFont typeface="Playfair Display"/>
              <a:buChar char="●"/>
            </a:pPr>
            <a:r>
              <a:rPr lang="en" sz="1305">
                <a:latin typeface="Playfair Display"/>
                <a:ea typeface="Playfair Display"/>
                <a:cs typeface="Playfair Display"/>
                <a:sym typeface="Playfair Display"/>
              </a:rPr>
              <a:t>Targets of audience</a:t>
            </a:r>
            <a:endParaRPr sz="1305">
              <a:latin typeface="Playfair Display"/>
              <a:ea typeface="Playfair Display"/>
              <a:cs typeface="Playfair Display"/>
              <a:sym typeface="Playfair Display"/>
            </a:endParaRPr>
          </a:p>
          <a:p>
            <a:pPr indent="-300672" lvl="1" marL="914400" rtl="0" algn="l">
              <a:lnSpc>
                <a:spcPct val="150000"/>
              </a:lnSpc>
              <a:spcBef>
                <a:spcPts val="0"/>
              </a:spcBef>
              <a:spcAft>
                <a:spcPts val="0"/>
              </a:spcAft>
              <a:buSzPts val="1135"/>
              <a:buFont typeface="Playfair Display"/>
              <a:buChar char="○"/>
            </a:pPr>
            <a:r>
              <a:rPr lang="en" sz="1135">
                <a:latin typeface="Playfair Display"/>
                <a:ea typeface="Playfair Display"/>
                <a:cs typeface="Playfair Display"/>
                <a:sym typeface="Playfair Display"/>
              </a:rPr>
              <a:t>policy makers and researchers</a:t>
            </a:r>
            <a:endParaRPr sz="1135">
              <a:latin typeface="Playfair Display"/>
              <a:ea typeface="Playfair Display"/>
              <a:cs typeface="Playfair Display"/>
              <a:sym typeface="Playfair Display"/>
            </a:endParaRPr>
          </a:p>
          <a:p>
            <a:pPr indent="-300672" lvl="2" marL="1371600" rtl="0" algn="l">
              <a:lnSpc>
                <a:spcPct val="150000"/>
              </a:lnSpc>
              <a:spcBef>
                <a:spcPts val="0"/>
              </a:spcBef>
              <a:spcAft>
                <a:spcPts val="0"/>
              </a:spcAft>
              <a:buSzPts val="1135"/>
              <a:buFont typeface="Playfair Display"/>
              <a:buChar char="■"/>
            </a:pPr>
            <a:r>
              <a:rPr lang="en" sz="1135">
                <a:latin typeface="Playfair Display"/>
                <a:ea typeface="Playfair Display"/>
                <a:cs typeface="Playfair Display"/>
                <a:sym typeface="Playfair Display"/>
              </a:rPr>
              <a:t>Gives them extensive and dynamic insights into quickly changing labor market</a:t>
            </a:r>
            <a:endParaRPr sz="1135">
              <a:latin typeface="Playfair Display"/>
              <a:ea typeface="Playfair Display"/>
              <a:cs typeface="Playfair Display"/>
              <a:sym typeface="Playfair Display"/>
            </a:endParaRPr>
          </a:p>
          <a:p>
            <a:pPr indent="-300672" lvl="1" marL="914400" rtl="0" algn="l">
              <a:lnSpc>
                <a:spcPct val="150000"/>
              </a:lnSpc>
              <a:spcBef>
                <a:spcPts val="0"/>
              </a:spcBef>
              <a:spcAft>
                <a:spcPts val="0"/>
              </a:spcAft>
              <a:buSzPts val="1135"/>
              <a:buFont typeface="Playfair Display"/>
              <a:buChar char="○"/>
            </a:pPr>
            <a:r>
              <a:rPr lang="en" sz="1135">
                <a:latin typeface="Playfair Display"/>
                <a:ea typeface="Playfair Display"/>
                <a:cs typeface="Playfair Display"/>
                <a:sym typeface="Playfair Display"/>
              </a:rPr>
              <a:t>Leaders</a:t>
            </a:r>
            <a:endParaRPr sz="1135">
              <a:latin typeface="Playfair Display"/>
              <a:ea typeface="Playfair Display"/>
              <a:cs typeface="Playfair Display"/>
              <a:sym typeface="Playfair Display"/>
            </a:endParaRPr>
          </a:p>
          <a:p>
            <a:pPr indent="-300672" lvl="2" marL="1371600" rtl="0" algn="l">
              <a:lnSpc>
                <a:spcPct val="150000"/>
              </a:lnSpc>
              <a:spcBef>
                <a:spcPts val="0"/>
              </a:spcBef>
              <a:spcAft>
                <a:spcPts val="0"/>
              </a:spcAft>
              <a:buSzPts val="1135"/>
              <a:buFont typeface="Playfair Display"/>
              <a:buChar char="■"/>
            </a:pPr>
            <a:r>
              <a:rPr lang="en" sz="1135">
                <a:latin typeface="Playfair Display"/>
                <a:ea typeface="Playfair Display"/>
                <a:cs typeface="Playfair Display"/>
                <a:sym typeface="Playfair Display"/>
              </a:rPr>
              <a:t>Can use it to compare labor markets around the world, study skills, occupations, migration, and sectors</a:t>
            </a:r>
            <a:endParaRPr sz="1135">
              <a:latin typeface="Playfair Display"/>
              <a:ea typeface="Playfair Display"/>
              <a:cs typeface="Playfair Display"/>
              <a:sym typeface="Playfair Display"/>
            </a:endParaRPr>
          </a:p>
          <a:p>
            <a:pPr indent="-300672" lvl="2" marL="1371600" rtl="0" algn="l">
              <a:lnSpc>
                <a:spcPct val="150000"/>
              </a:lnSpc>
              <a:spcBef>
                <a:spcPts val="0"/>
              </a:spcBef>
              <a:spcAft>
                <a:spcPts val="0"/>
              </a:spcAft>
              <a:buSzPts val="1135"/>
              <a:buFont typeface="Playfair Display"/>
              <a:buChar char="■"/>
            </a:pPr>
            <a:r>
              <a:rPr lang="en" sz="1135">
                <a:latin typeface="Playfair Display"/>
                <a:ea typeface="Playfair Display"/>
                <a:cs typeface="Playfair Display"/>
                <a:sym typeface="Playfair Display"/>
              </a:rPr>
              <a:t>Can use it to make policy adjustments based on real-time data</a:t>
            </a:r>
            <a:endParaRPr sz="1135">
              <a:latin typeface="Playfair Display"/>
              <a:ea typeface="Playfair Display"/>
              <a:cs typeface="Playfair Display"/>
              <a:sym typeface="Playfair Display"/>
            </a:endParaRPr>
          </a:p>
          <a:p>
            <a:pPr indent="-300672" lvl="1" marL="914400" rtl="0" algn="l">
              <a:lnSpc>
                <a:spcPct val="150000"/>
              </a:lnSpc>
              <a:spcBef>
                <a:spcPts val="0"/>
              </a:spcBef>
              <a:spcAft>
                <a:spcPts val="0"/>
              </a:spcAft>
              <a:buSzPts val="1135"/>
              <a:buFont typeface="Playfair Display"/>
              <a:buChar char="○"/>
            </a:pPr>
            <a:r>
              <a:rPr lang="en" sz="1135">
                <a:latin typeface="Playfair Display"/>
                <a:ea typeface="Playfair Display"/>
                <a:cs typeface="Playfair Display"/>
                <a:sym typeface="Playfair Display"/>
              </a:rPr>
              <a:t>Students or employment seekers </a:t>
            </a:r>
            <a:endParaRPr sz="1135">
              <a:latin typeface="Playfair Display"/>
              <a:ea typeface="Playfair Display"/>
              <a:cs typeface="Playfair Display"/>
              <a:sym typeface="Playfair Display"/>
            </a:endParaRPr>
          </a:p>
          <a:p>
            <a:pPr indent="-300672" lvl="2" marL="1371600" rtl="0" algn="l">
              <a:lnSpc>
                <a:spcPct val="150000"/>
              </a:lnSpc>
              <a:spcBef>
                <a:spcPts val="0"/>
              </a:spcBef>
              <a:spcAft>
                <a:spcPts val="0"/>
              </a:spcAft>
              <a:buSzPts val="1135"/>
              <a:buFont typeface="Playfair Display"/>
              <a:buChar char="■"/>
            </a:pPr>
            <a:r>
              <a:rPr lang="en" sz="1135">
                <a:latin typeface="Playfair Display"/>
                <a:ea typeface="Playfair Display"/>
                <a:cs typeface="Playfair Display"/>
                <a:sym typeface="Playfair Display"/>
              </a:rPr>
              <a:t>Provide some references for anyone who would like to learn more about employment abroad </a:t>
            </a:r>
            <a:endParaRPr sz="1135">
              <a:latin typeface="Playfair Display"/>
              <a:ea typeface="Playfair Display"/>
              <a:cs typeface="Playfair Display"/>
              <a:sym typeface="Playfair Display"/>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19"/>
          <p:cNvSpPr txBox="1"/>
          <p:nvPr>
            <p:ph type="title"/>
          </p:nvPr>
        </p:nvSpPr>
        <p:spPr>
          <a:xfrm>
            <a:off x="668750" y="284125"/>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latin typeface="Playfair Display"/>
                <a:ea typeface="Playfair Display"/>
                <a:cs typeface="Playfair Display"/>
                <a:sym typeface="Playfair Display"/>
              </a:rPr>
              <a:t>Dataset </a:t>
            </a:r>
            <a:endParaRPr>
              <a:latin typeface="Playfair Display"/>
              <a:ea typeface="Playfair Display"/>
              <a:cs typeface="Playfair Display"/>
              <a:sym typeface="Playfair Display"/>
            </a:endParaRPr>
          </a:p>
        </p:txBody>
      </p:sp>
      <p:sp>
        <p:nvSpPr>
          <p:cNvPr id="168" name="Google Shape;168;p19"/>
          <p:cNvSpPr txBox="1"/>
          <p:nvPr>
            <p:ph idx="1" type="body"/>
          </p:nvPr>
        </p:nvSpPr>
        <p:spPr>
          <a:xfrm>
            <a:off x="819150" y="842200"/>
            <a:ext cx="7505700" cy="3970500"/>
          </a:xfrm>
          <a:prstGeom prst="rect">
            <a:avLst/>
          </a:prstGeom>
        </p:spPr>
        <p:txBody>
          <a:bodyPr anchorCtr="0" anchor="t" bIns="91425" lIns="91425" spcFirstLastPara="1" rIns="91425" wrap="square" tIns="91425">
            <a:noAutofit/>
          </a:bodyPr>
          <a:lstStyle/>
          <a:p>
            <a:pPr indent="-305593" lvl="0" marL="1371600" rtl="0" algn="l">
              <a:lnSpc>
                <a:spcPct val="115000"/>
              </a:lnSpc>
              <a:spcBef>
                <a:spcPts val="0"/>
              </a:spcBef>
              <a:spcAft>
                <a:spcPts val="0"/>
              </a:spcAft>
              <a:buSzPts val="1213"/>
              <a:buFont typeface="Playfair Display"/>
              <a:buChar char="●"/>
            </a:pPr>
            <a:r>
              <a:rPr lang="en" sz="1212">
                <a:latin typeface="Playfair Display"/>
                <a:ea typeface="Playfair Display"/>
                <a:cs typeface="Playfair Display"/>
                <a:sym typeface="Playfair Display"/>
              </a:rPr>
              <a:t>Dataset is from the </a:t>
            </a:r>
            <a:r>
              <a:rPr lang="en" sz="1212">
                <a:latin typeface="Playfair Display"/>
                <a:ea typeface="Playfair Display"/>
                <a:cs typeface="Playfair Display"/>
                <a:sym typeface="Playfair Display"/>
              </a:rPr>
              <a:t>world bank</a:t>
            </a:r>
            <a:r>
              <a:rPr lang="en" sz="1212">
                <a:latin typeface="Playfair Display"/>
                <a:ea typeface="Playfair Display"/>
                <a:cs typeface="Playfair Display"/>
                <a:sym typeface="Playfair Display"/>
              </a:rPr>
              <a:t> partnership with linkedIn - </a:t>
            </a:r>
            <a:r>
              <a:rPr lang="en" sz="1212" u="sng">
                <a:solidFill>
                  <a:schemeClr val="hlink"/>
                </a:solidFill>
                <a:latin typeface="Playfair Display"/>
                <a:ea typeface="Playfair Display"/>
                <a:cs typeface="Playfair Display"/>
                <a:sym typeface="Playfair Display"/>
                <a:hlinkClick r:id="rId3"/>
              </a:rPr>
              <a:t>data</a:t>
            </a:r>
            <a:endParaRPr sz="1212">
              <a:latin typeface="Playfair Display"/>
              <a:ea typeface="Playfair Display"/>
              <a:cs typeface="Playfair Display"/>
              <a:sym typeface="Playfair Display"/>
            </a:endParaRPr>
          </a:p>
          <a:p>
            <a:pPr indent="-305593" lvl="0" marL="1371600" rtl="0" algn="l">
              <a:lnSpc>
                <a:spcPct val="115000"/>
              </a:lnSpc>
              <a:spcBef>
                <a:spcPts val="0"/>
              </a:spcBef>
              <a:spcAft>
                <a:spcPts val="0"/>
              </a:spcAft>
              <a:buSzPts val="1213"/>
              <a:buFont typeface="Playfair Display"/>
              <a:buChar char="●"/>
            </a:pPr>
            <a:r>
              <a:rPr lang="en" sz="1212">
                <a:latin typeface="Playfair Display"/>
                <a:ea typeface="Playfair Display"/>
                <a:cs typeface="Playfair Display"/>
                <a:sym typeface="Playfair Display"/>
              </a:rPr>
              <a:t>Shows skill migration between 2015-2019</a:t>
            </a:r>
            <a:endParaRPr sz="1212">
              <a:latin typeface="Playfair Display"/>
              <a:ea typeface="Playfair Display"/>
              <a:cs typeface="Playfair Display"/>
              <a:sym typeface="Playfair Display"/>
            </a:endParaRPr>
          </a:p>
          <a:p>
            <a:pPr indent="-305593" lvl="0" marL="1371600" rtl="0" algn="l">
              <a:lnSpc>
                <a:spcPct val="115000"/>
              </a:lnSpc>
              <a:spcBef>
                <a:spcPts val="0"/>
              </a:spcBef>
              <a:spcAft>
                <a:spcPts val="0"/>
              </a:spcAft>
              <a:buSzPts val="1213"/>
              <a:buFont typeface="Playfair Display"/>
              <a:buChar char="●"/>
            </a:pPr>
            <a:r>
              <a:rPr lang="en" sz="1212">
                <a:latin typeface="Playfair Display"/>
                <a:ea typeface="Playfair Display"/>
                <a:cs typeface="Playfair Display"/>
                <a:sym typeface="Playfair Display"/>
              </a:rPr>
              <a:t>It has 88,035 rows and 9 columns </a:t>
            </a:r>
            <a:endParaRPr sz="1212">
              <a:latin typeface="Playfair Display"/>
              <a:ea typeface="Playfair Display"/>
              <a:cs typeface="Playfair Display"/>
              <a:sym typeface="Playfair Display"/>
            </a:endParaRPr>
          </a:p>
          <a:p>
            <a:pPr indent="0" lvl="0" marL="0" rtl="0" algn="l">
              <a:lnSpc>
                <a:spcPct val="95000"/>
              </a:lnSpc>
              <a:spcBef>
                <a:spcPts val="1500"/>
              </a:spcBef>
              <a:spcAft>
                <a:spcPts val="0"/>
              </a:spcAft>
              <a:buNone/>
            </a:pPr>
            <a:r>
              <a:rPr b="1" lang="en" sz="1150" u="sng">
                <a:solidFill>
                  <a:srgbClr val="000000"/>
                </a:solidFill>
                <a:latin typeface="Playfair Display"/>
                <a:ea typeface="Playfair Display"/>
                <a:cs typeface="Playfair Display"/>
                <a:sym typeface="Playfair Display"/>
              </a:rPr>
              <a:t>Features </a:t>
            </a:r>
            <a:endParaRPr b="1" sz="1150" u="sng">
              <a:solidFill>
                <a:srgbClr val="000000"/>
              </a:solidFill>
              <a:latin typeface="Playfair Display"/>
              <a:ea typeface="Playfair Display"/>
              <a:cs typeface="Playfair Display"/>
              <a:sym typeface="Playfair Display"/>
            </a:endParaRPr>
          </a:p>
          <a:p>
            <a:pPr indent="-297656" lvl="0" marL="1371600" rtl="0" algn="l">
              <a:lnSpc>
                <a:spcPct val="100000"/>
              </a:lnSpc>
              <a:spcBef>
                <a:spcPts val="0"/>
              </a:spcBef>
              <a:spcAft>
                <a:spcPts val="0"/>
              </a:spcAft>
              <a:buSzPts val="1088"/>
              <a:buFont typeface="Playfair Display"/>
              <a:buChar char="●"/>
            </a:pPr>
            <a:r>
              <a:rPr b="1" lang="en" sz="1150">
                <a:solidFill>
                  <a:srgbClr val="000000"/>
                </a:solidFill>
                <a:latin typeface="Playfair Display"/>
                <a:ea typeface="Playfair Display"/>
                <a:cs typeface="Playfair Display"/>
                <a:sym typeface="Playfair Display"/>
              </a:rPr>
              <a:t>Country code / Country Name</a:t>
            </a:r>
            <a:endParaRPr b="1" sz="1150">
              <a:solidFill>
                <a:srgbClr val="000000"/>
              </a:solidFill>
              <a:latin typeface="Playfair Display"/>
              <a:ea typeface="Playfair Display"/>
              <a:cs typeface="Playfair Display"/>
              <a:sym typeface="Playfair Display"/>
            </a:endParaRPr>
          </a:p>
          <a:p>
            <a:pPr indent="-297656" lvl="0" marL="1371600" rtl="0" algn="l">
              <a:lnSpc>
                <a:spcPct val="100000"/>
              </a:lnSpc>
              <a:spcBef>
                <a:spcPts val="1500"/>
              </a:spcBef>
              <a:spcAft>
                <a:spcPts val="0"/>
              </a:spcAft>
              <a:buSzPts val="1088"/>
              <a:buFont typeface="Playfair Display"/>
              <a:buChar char="●"/>
            </a:pPr>
            <a:r>
              <a:rPr b="1" lang="en" sz="1150">
                <a:solidFill>
                  <a:srgbClr val="000000"/>
                </a:solidFill>
                <a:latin typeface="Playfair Display"/>
                <a:ea typeface="Playfair Display"/>
                <a:cs typeface="Playfair Display"/>
                <a:sym typeface="Playfair Display"/>
              </a:rPr>
              <a:t>World Bank</a:t>
            </a:r>
            <a:r>
              <a:rPr b="1" lang="en" sz="1150">
                <a:solidFill>
                  <a:srgbClr val="000000"/>
                </a:solidFill>
                <a:latin typeface="Playfair Display"/>
                <a:ea typeface="Playfair Display"/>
                <a:cs typeface="Playfair Display"/>
                <a:sym typeface="Playfair Display"/>
              </a:rPr>
              <a:t> Income Classification -</a:t>
            </a:r>
            <a:r>
              <a:rPr lang="en" sz="1150">
                <a:solidFill>
                  <a:srgbClr val="000000"/>
                </a:solidFill>
                <a:latin typeface="Playfair Display"/>
                <a:ea typeface="Playfair Display"/>
                <a:cs typeface="Playfair Display"/>
                <a:sym typeface="Playfair Display"/>
              </a:rPr>
              <a:t> country’s income category (low income, upper middle income, high income)</a:t>
            </a:r>
            <a:endParaRPr sz="1150">
              <a:solidFill>
                <a:srgbClr val="000000"/>
              </a:solidFill>
              <a:latin typeface="Playfair Display"/>
              <a:ea typeface="Playfair Display"/>
              <a:cs typeface="Playfair Display"/>
              <a:sym typeface="Playfair Display"/>
            </a:endParaRPr>
          </a:p>
          <a:p>
            <a:pPr indent="-297656" lvl="0" marL="1371600" rtl="0" algn="l">
              <a:lnSpc>
                <a:spcPct val="100000"/>
              </a:lnSpc>
              <a:spcBef>
                <a:spcPts val="1500"/>
              </a:spcBef>
              <a:spcAft>
                <a:spcPts val="0"/>
              </a:spcAft>
              <a:buSzPts val="1088"/>
              <a:buFont typeface="Playfair Display"/>
              <a:buChar char="●"/>
            </a:pPr>
            <a:r>
              <a:rPr b="1" lang="en" sz="1150">
                <a:solidFill>
                  <a:srgbClr val="000000"/>
                </a:solidFill>
                <a:latin typeface="Playfair Display"/>
                <a:ea typeface="Playfair Display"/>
                <a:cs typeface="Playfair Display"/>
                <a:sym typeface="Playfair Display"/>
              </a:rPr>
              <a:t>World Bank</a:t>
            </a:r>
            <a:r>
              <a:rPr b="1" lang="en" sz="1150">
                <a:solidFill>
                  <a:srgbClr val="000000"/>
                </a:solidFill>
                <a:latin typeface="Playfair Display"/>
                <a:ea typeface="Playfair Display"/>
                <a:cs typeface="Playfair Display"/>
                <a:sym typeface="Playfair Display"/>
              </a:rPr>
              <a:t> Region Classification - </a:t>
            </a:r>
            <a:r>
              <a:rPr lang="en" sz="1150">
                <a:solidFill>
                  <a:srgbClr val="000000"/>
                </a:solidFill>
                <a:latin typeface="Playfair Display"/>
                <a:ea typeface="Playfair Display"/>
                <a:cs typeface="Playfair Display"/>
                <a:sym typeface="Playfair Display"/>
              </a:rPr>
              <a:t>south asia, middle east, sub-sahara etc</a:t>
            </a:r>
            <a:endParaRPr sz="1150">
              <a:solidFill>
                <a:srgbClr val="000000"/>
              </a:solidFill>
              <a:latin typeface="Playfair Display"/>
              <a:ea typeface="Playfair Display"/>
              <a:cs typeface="Playfair Display"/>
              <a:sym typeface="Playfair Display"/>
            </a:endParaRPr>
          </a:p>
          <a:p>
            <a:pPr indent="-297656" lvl="0" marL="1371600" rtl="0" algn="l">
              <a:lnSpc>
                <a:spcPct val="100000"/>
              </a:lnSpc>
              <a:spcBef>
                <a:spcPts val="1500"/>
              </a:spcBef>
              <a:spcAft>
                <a:spcPts val="0"/>
              </a:spcAft>
              <a:buSzPts val="1088"/>
              <a:buFont typeface="Playfair Display"/>
              <a:buChar char="●"/>
            </a:pPr>
            <a:r>
              <a:rPr b="1" lang="en" sz="1150">
                <a:solidFill>
                  <a:srgbClr val="000000"/>
                </a:solidFill>
                <a:latin typeface="Playfair Display"/>
                <a:ea typeface="Playfair Display"/>
                <a:cs typeface="Playfair Display"/>
                <a:sym typeface="Playfair Display"/>
              </a:rPr>
              <a:t>Skill Group Id - </a:t>
            </a:r>
            <a:r>
              <a:rPr lang="en" sz="1150">
                <a:solidFill>
                  <a:srgbClr val="000000"/>
                </a:solidFill>
                <a:latin typeface="Playfair Display"/>
                <a:ea typeface="Playfair Display"/>
                <a:cs typeface="Playfair Display"/>
                <a:sym typeface="Playfair Display"/>
              </a:rPr>
              <a:t>unique number for each skill group</a:t>
            </a:r>
            <a:endParaRPr sz="1150">
              <a:solidFill>
                <a:srgbClr val="000000"/>
              </a:solidFill>
              <a:latin typeface="Playfair Display"/>
              <a:ea typeface="Playfair Display"/>
              <a:cs typeface="Playfair Display"/>
              <a:sym typeface="Playfair Display"/>
            </a:endParaRPr>
          </a:p>
          <a:p>
            <a:pPr indent="-297656" lvl="0" marL="1371600" rtl="0" algn="l">
              <a:lnSpc>
                <a:spcPct val="100000"/>
              </a:lnSpc>
              <a:spcBef>
                <a:spcPts val="1500"/>
              </a:spcBef>
              <a:spcAft>
                <a:spcPts val="0"/>
              </a:spcAft>
              <a:buSzPts val="1088"/>
              <a:buFont typeface="Playfair Display"/>
              <a:buChar char="●"/>
            </a:pPr>
            <a:r>
              <a:rPr b="1" lang="en" sz="1150">
                <a:solidFill>
                  <a:srgbClr val="000000"/>
                </a:solidFill>
                <a:latin typeface="Playfair Display"/>
                <a:ea typeface="Playfair Display"/>
                <a:cs typeface="Playfair Display"/>
                <a:sym typeface="Playfair Display"/>
              </a:rPr>
              <a:t>Skill Group Category - </a:t>
            </a:r>
            <a:r>
              <a:rPr lang="en" sz="1150">
                <a:solidFill>
                  <a:srgbClr val="000000"/>
                </a:solidFill>
                <a:latin typeface="Playfair Display"/>
                <a:ea typeface="Playfair Display"/>
                <a:cs typeface="Playfair Display"/>
                <a:sym typeface="Playfair Display"/>
              </a:rPr>
              <a:t>category based on field of study (eg: tech skills, business, soft, disruptive tech skills)</a:t>
            </a:r>
            <a:endParaRPr sz="1150">
              <a:solidFill>
                <a:srgbClr val="000000"/>
              </a:solidFill>
              <a:latin typeface="Playfair Display"/>
              <a:ea typeface="Playfair Display"/>
              <a:cs typeface="Playfair Display"/>
              <a:sym typeface="Playfair Display"/>
            </a:endParaRPr>
          </a:p>
          <a:p>
            <a:pPr indent="-297656" lvl="0" marL="1371600" rtl="0" algn="l">
              <a:lnSpc>
                <a:spcPct val="100000"/>
              </a:lnSpc>
              <a:spcBef>
                <a:spcPts val="1500"/>
              </a:spcBef>
              <a:spcAft>
                <a:spcPts val="0"/>
              </a:spcAft>
              <a:buSzPts val="1088"/>
              <a:buFont typeface="Playfair Display"/>
              <a:buChar char="●"/>
            </a:pPr>
            <a:r>
              <a:rPr b="1" lang="en" sz="1150">
                <a:solidFill>
                  <a:srgbClr val="000000"/>
                </a:solidFill>
                <a:latin typeface="Playfair Display"/>
                <a:ea typeface="Playfair Display"/>
                <a:cs typeface="Playfair Display"/>
                <a:sym typeface="Playfair Display"/>
              </a:rPr>
              <a:t>Skill Group Name - </a:t>
            </a:r>
            <a:r>
              <a:rPr lang="en" sz="1150">
                <a:solidFill>
                  <a:srgbClr val="000000"/>
                </a:solidFill>
                <a:latin typeface="Playfair Display"/>
                <a:ea typeface="Playfair Display"/>
                <a:cs typeface="Playfair Display"/>
                <a:sym typeface="Playfair Display"/>
              </a:rPr>
              <a:t>specific name of skill (eg: software testing, airforce, data science)</a:t>
            </a:r>
            <a:endParaRPr sz="1150">
              <a:solidFill>
                <a:srgbClr val="000000"/>
              </a:solidFill>
              <a:latin typeface="Playfair Display"/>
              <a:ea typeface="Playfair Display"/>
              <a:cs typeface="Playfair Display"/>
              <a:sym typeface="Playfair Display"/>
            </a:endParaRPr>
          </a:p>
          <a:p>
            <a:pPr indent="-297656" lvl="0" marL="1371600" rtl="0" algn="l">
              <a:lnSpc>
                <a:spcPct val="100000"/>
              </a:lnSpc>
              <a:spcBef>
                <a:spcPts val="1500"/>
              </a:spcBef>
              <a:spcAft>
                <a:spcPts val="400"/>
              </a:spcAft>
              <a:buSzPts val="1088"/>
              <a:buFont typeface="Playfair Display"/>
              <a:buChar char="●"/>
            </a:pPr>
            <a:r>
              <a:rPr b="1" lang="en" sz="1150">
                <a:solidFill>
                  <a:srgbClr val="000000"/>
                </a:solidFill>
                <a:latin typeface="Playfair Display"/>
                <a:ea typeface="Playfair Display"/>
                <a:cs typeface="Playfair Display"/>
                <a:sym typeface="Playfair Display"/>
              </a:rPr>
              <a:t>Net per 10k - </a:t>
            </a:r>
            <a:r>
              <a:rPr lang="en" sz="1150">
                <a:solidFill>
                  <a:srgbClr val="000000"/>
                </a:solidFill>
                <a:latin typeface="Playfair Display"/>
                <a:ea typeface="Playfair Display"/>
                <a:cs typeface="Playfair Display"/>
                <a:sym typeface="Playfair Display"/>
              </a:rPr>
              <a:t>net number migration </a:t>
            </a:r>
            <a:r>
              <a:rPr lang="en" sz="1150">
                <a:solidFill>
                  <a:srgbClr val="000000"/>
                </a:solidFill>
                <a:latin typeface="Playfair Display"/>
                <a:ea typeface="Playfair Display"/>
                <a:cs typeface="Playfair Display"/>
                <a:sym typeface="Playfair Display"/>
              </a:rPr>
              <a:t>per 10,000 people of a country’s population</a:t>
            </a:r>
            <a:endParaRPr sz="1212">
              <a:latin typeface="Playfair Display"/>
              <a:ea typeface="Playfair Display"/>
              <a:cs typeface="Playfair Display"/>
              <a:sym typeface="Playfair Display"/>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20"/>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latin typeface="Playfair Display"/>
                <a:ea typeface="Playfair Display"/>
                <a:cs typeface="Playfair Display"/>
                <a:sym typeface="Playfair Display"/>
              </a:rPr>
              <a:t>Questions </a:t>
            </a:r>
            <a:endParaRPr>
              <a:latin typeface="Playfair Display"/>
              <a:ea typeface="Playfair Display"/>
              <a:cs typeface="Playfair Display"/>
              <a:sym typeface="Playfair Display"/>
            </a:endParaRPr>
          </a:p>
        </p:txBody>
      </p:sp>
      <p:sp>
        <p:nvSpPr>
          <p:cNvPr id="174" name="Google Shape;174;p20"/>
          <p:cNvSpPr txBox="1"/>
          <p:nvPr>
            <p:ph idx="1" type="body"/>
          </p:nvPr>
        </p:nvSpPr>
        <p:spPr>
          <a:xfrm>
            <a:off x="48075" y="1685350"/>
            <a:ext cx="8507100" cy="2448000"/>
          </a:xfrm>
          <a:prstGeom prst="rect">
            <a:avLst/>
          </a:prstGeom>
        </p:spPr>
        <p:txBody>
          <a:bodyPr anchorCtr="0" anchor="t" bIns="91425" lIns="91425" spcFirstLastPara="1" rIns="91425" wrap="square" tIns="91425">
            <a:noAutofit/>
          </a:bodyPr>
          <a:lstStyle/>
          <a:p>
            <a:pPr indent="-336550" lvl="0" marL="1371600" rtl="0" algn="l">
              <a:lnSpc>
                <a:spcPct val="150000"/>
              </a:lnSpc>
              <a:spcBef>
                <a:spcPts val="0"/>
              </a:spcBef>
              <a:spcAft>
                <a:spcPts val="0"/>
              </a:spcAft>
              <a:buClr>
                <a:srgbClr val="000000"/>
              </a:buClr>
              <a:buSzPts val="1700"/>
              <a:buFont typeface="Playfair Display"/>
              <a:buAutoNum type="arabicPeriod"/>
            </a:pPr>
            <a:r>
              <a:rPr lang="en" sz="1600">
                <a:solidFill>
                  <a:srgbClr val="000000"/>
                </a:solidFill>
                <a:latin typeface="Playfair Display"/>
                <a:ea typeface="Playfair Display"/>
                <a:cs typeface="Playfair Display"/>
                <a:sym typeface="Playfair Display"/>
              </a:rPr>
              <a:t>What is the distribution of the net value of skill migration from 2015 -2019?</a:t>
            </a:r>
            <a:endParaRPr sz="1700">
              <a:solidFill>
                <a:srgbClr val="000000"/>
              </a:solidFill>
              <a:latin typeface="Playfair Display"/>
              <a:ea typeface="Playfair Display"/>
              <a:cs typeface="Playfair Display"/>
              <a:sym typeface="Playfair Display"/>
            </a:endParaRPr>
          </a:p>
          <a:p>
            <a:pPr indent="-336550" lvl="0" marL="1371600" rtl="0" algn="l">
              <a:lnSpc>
                <a:spcPct val="150000"/>
              </a:lnSpc>
              <a:spcBef>
                <a:spcPts val="0"/>
              </a:spcBef>
              <a:spcAft>
                <a:spcPts val="0"/>
              </a:spcAft>
              <a:buClr>
                <a:srgbClr val="000000"/>
              </a:buClr>
              <a:buSzPts val="1700"/>
              <a:buFont typeface="Playfair Display"/>
              <a:buAutoNum type="arabicPeriod"/>
            </a:pPr>
            <a:r>
              <a:rPr lang="en" sz="1600">
                <a:solidFill>
                  <a:srgbClr val="000000"/>
                </a:solidFill>
                <a:latin typeface="Playfair Display"/>
                <a:ea typeface="Playfair Display"/>
                <a:cs typeface="Playfair Display"/>
                <a:sym typeface="Playfair Display"/>
              </a:rPr>
              <a:t>How many positions are needed for the Tech skill set and Disruptive skill set?</a:t>
            </a:r>
            <a:endParaRPr sz="1700">
              <a:solidFill>
                <a:srgbClr val="000000"/>
              </a:solidFill>
              <a:latin typeface="Playfair Display"/>
              <a:ea typeface="Playfair Display"/>
              <a:cs typeface="Playfair Display"/>
              <a:sym typeface="Playfair Display"/>
            </a:endParaRPr>
          </a:p>
          <a:p>
            <a:pPr indent="-336550" lvl="0" marL="1371600" rtl="0" algn="l">
              <a:lnSpc>
                <a:spcPct val="150000"/>
              </a:lnSpc>
              <a:spcBef>
                <a:spcPts val="0"/>
              </a:spcBef>
              <a:spcAft>
                <a:spcPts val="0"/>
              </a:spcAft>
              <a:buClr>
                <a:srgbClr val="000000"/>
              </a:buClr>
              <a:buSzPts val="1700"/>
              <a:buFont typeface="Playfair Display"/>
              <a:buAutoNum type="arabicPeriod"/>
            </a:pPr>
            <a:r>
              <a:rPr lang="en" sz="1600">
                <a:solidFill>
                  <a:srgbClr val="000000"/>
                </a:solidFill>
                <a:latin typeface="Playfair Display"/>
                <a:ea typeface="Playfair Display"/>
                <a:cs typeface="Playfair Display"/>
                <a:sym typeface="Playfair Display"/>
              </a:rPr>
              <a:t>How are the migration numbers for the “Data Science” field globally?</a:t>
            </a:r>
            <a:endParaRPr sz="1700">
              <a:solidFill>
                <a:srgbClr val="000000"/>
              </a:solidFill>
              <a:latin typeface="Playfair Display"/>
              <a:ea typeface="Playfair Display"/>
              <a:cs typeface="Playfair Display"/>
              <a:sym typeface="Playfair Display"/>
            </a:endParaRPr>
          </a:p>
          <a:p>
            <a:pPr indent="-336550" lvl="0" marL="1371600" rtl="0" algn="l">
              <a:lnSpc>
                <a:spcPct val="150000"/>
              </a:lnSpc>
              <a:spcBef>
                <a:spcPts val="0"/>
              </a:spcBef>
              <a:spcAft>
                <a:spcPts val="0"/>
              </a:spcAft>
              <a:buClr>
                <a:srgbClr val="000000"/>
              </a:buClr>
              <a:buSzPts val="1700"/>
              <a:buFont typeface="Playfair Display"/>
              <a:buAutoNum type="arabicPeriod"/>
            </a:pPr>
            <a:r>
              <a:rPr lang="en" sz="1600">
                <a:solidFill>
                  <a:srgbClr val="000000"/>
                </a:solidFill>
                <a:latin typeface="Playfair Display"/>
                <a:ea typeface="Playfair Display"/>
                <a:cs typeface="Playfair Display"/>
                <a:sym typeface="Playfair Display"/>
              </a:rPr>
              <a:t>Is the migration pattern (inwards or outwards) largely dependent on the income class of the people migrating?</a:t>
            </a:r>
            <a:endParaRPr sz="1800">
              <a:latin typeface="Playfair Display"/>
              <a:ea typeface="Playfair Display"/>
              <a:cs typeface="Playfair Display"/>
              <a:sym typeface="Playfair Display"/>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21"/>
          <p:cNvSpPr txBox="1"/>
          <p:nvPr>
            <p:ph type="title"/>
          </p:nvPr>
        </p:nvSpPr>
        <p:spPr>
          <a:xfrm>
            <a:off x="438150" y="617000"/>
            <a:ext cx="21669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latin typeface="Playfair Display"/>
                <a:ea typeface="Playfair Display"/>
                <a:cs typeface="Playfair Display"/>
                <a:sym typeface="Playfair Display"/>
              </a:rPr>
              <a:t>Dashboard</a:t>
            </a:r>
            <a:endParaRPr>
              <a:latin typeface="Playfair Display"/>
              <a:ea typeface="Playfair Display"/>
              <a:cs typeface="Playfair Display"/>
              <a:sym typeface="Playfair Display"/>
            </a:endParaRPr>
          </a:p>
        </p:txBody>
      </p:sp>
      <p:pic>
        <p:nvPicPr>
          <p:cNvPr id="180" name="Google Shape;180;p21"/>
          <p:cNvPicPr preferRelativeResize="0"/>
          <p:nvPr/>
        </p:nvPicPr>
        <p:blipFill>
          <a:blip r:embed="rId3">
            <a:alphaModFix/>
          </a:blip>
          <a:stretch>
            <a:fillRect/>
          </a:stretch>
        </p:blipFill>
        <p:spPr>
          <a:xfrm>
            <a:off x="3145300" y="832450"/>
            <a:ext cx="5578225" cy="3717926"/>
          </a:xfrm>
          <a:prstGeom prst="rect">
            <a:avLst/>
          </a:prstGeom>
          <a:noFill/>
          <a:ln>
            <a:noFill/>
          </a:ln>
        </p:spPr>
      </p:pic>
      <p:sp>
        <p:nvSpPr>
          <p:cNvPr id="181" name="Google Shape;181;p21"/>
          <p:cNvSpPr txBox="1"/>
          <p:nvPr/>
        </p:nvSpPr>
        <p:spPr>
          <a:xfrm>
            <a:off x="329600" y="1483525"/>
            <a:ext cx="2742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latin typeface="Calibri"/>
                <a:ea typeface="Calibri"/>
                <a:cs typeface="Calibri"/>
                <a:sym typeface="Calibri"/>
                <a:hlinkClick r:id="rId4"/>
              </a:rPr>
              <a:t>Dashboard-Skilled-Migration</a:t>
            </a:r>
            <a:endParaRPr>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hift">
  <a:themeElements>
    <a:clrScheme name="Shift">
      <a:dk1>
        <a:srgbClr val="FFFFFF"/>
      </a:dk1>
      <a:lt1>
        <a:srgbClr val="AF7B51"/>
      </a:lt1>
      <a:dk2>
        <a:srgbClr val="233A44"/>
      </a:dk2>
      <a:lt2>
        <a:srgbClr val="D9D9D9"/>
      </a:lt2>
      <a:accent1>
        <a:srgbClr val="00796B"/>
      </a:accent1>
      <a:accent2>
        <a:srgbClr val="D9563F"/>
      </a:accent2>
      <a:accent3>
        <a:srgbClr val="C4A15A"/>
      </a:accent3>
      <a:accent4>
        <a:srgbClr val="14F597"/>
      </a:accent4>
      <a:accent5>
        <a:srgbClr val="3D4594"/>
      </a:accent5>
      <a:accent6>
        <a:srgbClr val="163EF5"/>
      </a:accent6>
      <a:hlink>
        <a:srgbClr val="3D4594"/>
      </a:hlink>
      <a:folHlink>
        <a:srgbClr val="3D45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